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8" r:id="rId4"/>
    <p:sldId id="301" r:id="rId5"/>
    <p:sldId id="300" r:id="rId6"/>
    <p:sldId id="298" r:id="rId7"/>
    <p:sldId id="332" r:id="rId8"/>
    <p:sldId id="307" r:id="rId9"/>
    <p:sldId id="326" r:id="rId10"/>
    <p:sldId id="325" r:id="rId11"/>
    <p:sldId id="331" r:id="rId12"/>
    <p:sldId id="324" r:id="rId13"/>
    <p:sldId id="322" r:id="rId14"/>
    <p:sldId id="323" r:id="rId15"/>
    <p:sldId id="291" r:id="rId16"/>
    <p:sldId id="296" r:id="rId17"/>
    <p:sldId id="313" r:id="rId18"/>
    <p:sldId id="314" r:id="rId19"/>
    <p:sldId id="273" r:id="rId20"/>
    <p:sldId id="310" r:id="rId21"/>
    <p:sldId id="317" r:id="rId22"/>
    <p:sldId id="308" r:id="rId23"/>
    <p:sldId id="318" r:id="rId24"/>
    <p:sldId id="315" r:id="rId25"/>
    <p:sldId id="327" r:id="rId26"/>
    <p:sldId id="319" r:id="rId27"/>
    <p:sldId id="305" r:id="rId28"/>
    <p:sldId id="312" r:id="rId29"/>
  </p:sldIdLst>
  <p:sldSz cx="12192000" cy="6858000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pos="438">
          <p15:clr>
            <a:srgbClr val="A4A3A4"/>
          </p15:clr>
        </p15:guide>
        <p15:guide id="3" pos="72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33CC"/>
    <a:srgbClr val="0000FF"/>
    <a:srgbClr val="FF0000"/>
    <a:srgbClr val="00FFFF"/>
    <a:srgbClr val="CC0066"/>
    <a:srgbClr val="FFFF00"/>
    <a:srgbClr val="3366FF"/>
    <a:srgbClr val="FF99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87" autoAdjust="0"/>
    <p:restoredTop sz="94660"/>
  </p:normalViewPr>
  <p:slideViewPr>
    <p:cSldViewPr>
      <p:cViewPr varScale="1">
        <p:scale>
          <a:sx n="78" d="100"/>
          <a:sy n="78" d="100"/>
        </p:scale>
        <p:origin x="774" y="54"/>
      </p:cViewPr>
      <p:guideLst>
        <p:guide orient="horz" pos="1344"/>
        <p:guide pos="43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gp214\DOX\&#1063;&#1080;&#1095;&#1077;&#1088;&#1080;&#1085;&#1072;\&#1054;&#1090;&#1095;&#1077;&#1090;%20&#1088;&#1072;&#1073;&#1086;&#1090;&#1099;%20&#1087;&#1086;&#1083;&#1080;&#1082;&#1083;&#1080;&#1085;&#1080;&#1082;&#1080;\&#1050;&#1085;&#1080;&#1075;&#1072;1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J:\&#1050;&#1085;&#1080;&#1075;&#1072;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J:\&#1050;&#1085;&#1080;&#1075;&#1072;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gp214\DOX\&#1063;&#1080;&#1095;&#1077;&#1088;&#1080;&#1085;&#1072;\&#1054;&#1090;&#1095;&#1077;&#1090;%20&#1088;&#1072;&#1073;&#1086;&#1090;&#1099;%20&#1087;&#1086;&#1083;&#1080;&#1082;&#1083;&#1080;&#1085;&#1080;&#1082;&#1080;\&#1050;&#1085;&#1080;&#1075;&#1072;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gp214\DOX\&#1063;&#1080;&#1095;&#1077;&#1088;&#1080;&#1085;&#1072;\&#1054;&#1090;&#1095;&#1077;&#1090;%20&#1088;&#1072;&#1073;&#1086;&#1090;&#1099;%20&#1087;&#1086;&#1083;&#1080;&#1082;&#1083;&#1080;&#1085;&#1080;&#1082;&#1080;\&#1050;&#1085;&#1080;&#1075;&#1072;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gp214\DOX\&#1063;&#1080;&#1095;&#1077;&#1088;&#1080;&#1085;&#1072;\&#1054;&#1090;&#1095;&#1077;&#1090;%20&#1088;&#1072;&#1073;&#1086;&#1090;&#1099;%20&#1087;&#1086;&#1083;&#1080;&#1082;&#1083;&#1080;&#1085;&#1080;&#1082;&#1080;\&#1050;&#1085;&#1080;&#1075;&#1072;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9905505809699495"/>
          <c:y val="7.148401132994088E-2"/>
          <c:w val="0.37625402733029673"/>
          <c:h val="0.816341104050475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33CC"/>
            </a:solidFill>
          </c:spPr>
          <c:dPt>
            <c:idx val="0"/>
            <c:bubble3D val="0"/>
            <c:spPr>
              <a:solidFill>
                <a:srgbClr val="66FF3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6.3009224086829033E-2"/>
                  <c:y val="0.105344276709040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FF1D64A-CF25-4409-8F6E-652E3C00D94B}" type="CATEGORYNAME">
                      <a:rPr lang="ru-RU" smtClean="0">
                        <a:solidFill>
                          <a:srgbClr val="002060"/>
                        </a:solidFill>
                      </a:rPr>
                      <a:pPr>
                        <a:defRPr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r>
                      <a:rPr lang="ru-RU" dirty="0" smtClean="0">
                        <a:solidFill>
                          <a:srgbClr val="002060"/>
                        </a:solidFill>
                      </a:rPr>
                      <a:t> 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63258015530686"/>
                      <c:h val="0.7382880034316876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2.6826042897746382E-2"/>
                  <c:y val="-0.120393459096045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C52E556-9ADF-4F79-8582-996CD9023DBA}" type="CATEGORYNAME">
                      <a:rPr lang="ru-RU" smtClean="0">
                        <a:solidFill>
                          <a:srgbClr val="002060"/>
                        </a:solidFill>
                      </a:rPr>
                      <a:pPr>
                        <a:defRPr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endParaRPr lang="ru-RU" dirty="0" smtClean="0">
                      <a:solidFill>
                        <a:srgbClr val="002060"/>
                      </a:solidFill>
                    </a:endParaRPr>
                  </a:p>
                  <a:p>
                    <a:pPr>
                      <a:defRPr>
                        <a:solidFill>
                          <a:srgbClr val="002060"/>
                        </a:solidFill>
                      </a:defRPr>
                    </a:pPr>
                    <a:endParaRPr lang="ru-RU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27711012512792"/>
                      <c:h val="0.70317324452867425"/>
                    </c:manualLayout>
                  </c15:layout>
                  <c15:dlblFieldTable/>
                  <c15:showDataLabelsRange val="0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Возраст старше трудоспособного 62767</c:v>
                </c:pt>
                <c:pt idx="1">
                  <c:v>Трудоспособные 126403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62767</c:v>
                </c:pt>
                <c:pt idx="1">
                  <c:v>126403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361303593084"/>
          <c:y val="0.80704973221540155"/>
          <c:w val="0.36858959147863574"/>
          <c:h val="0.16786829713958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4000" dirty="0" smtClean="0">
                <a:latin typeface="Calibri" panose="020F0502020204030204" pitchFamily="34" charset="0"/>
              </a:rPr>
              <a:t>Диспансерный учет</a:t>
            </a:r>
            <a:endParaRPr lang="ru-RU" sz="4000" dirty="0">
              <a:latin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'диспансерный учет'!$A$3</c:f>
              <c:strCache>
                <c:ptCount val="1"/>
                <c:pt idx="0">
                  <c:v>Болезни системы кровообращения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'диспансерный учет'!$B$3:$C$3</c:f>
              <c:numCache>
                <c:formatCode>General</c:formatCode>
                <c:ptCount val="2"/>
                <c:pt idx="0">
                  <c:v>18979</c:v>
                </c:pt>
                <c:pt idx="1">
                  <c:v>18949</c:v>
                </c:pt>
              </c:numCache>
            </c:numRef>
          </c:val>
        </c:ser>
        <c:ser>
          <c:idx val="1"/>
          <c:order val="1"/>
          <c:tx>
            <c:strRef>
              <c:f>'диспансерный учет'!$A$4</c:f>
              <c:strCache>
                <c:ptCount val="1"/>
                <c:pt idx="0">
                  <c:v>Болезни органов дыхания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8.3985377286121647E-3"/>
                  <c:y val="-2.0923036922645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1494516482295618E-3"/>
                  <c:y val="-2.6629319719730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'диспансерный учет'!$B$4:$C$4</c:f>
              <c:numCache>
                <c:formatCode>General</c:formatCode>
                <c:ptCount val="2"/>
                <c:pt idx="0">
                  <c:v>4128</c:v>
                </c:pt>
                <c:pt idx="1">
                  <c:v>4091</c:v>
                </c:pt>
              </c:numCache>
            </c:numRef>
          </c:val>
        </c:ser>
        <c:ser>
          <c:idx val="2"/>
          <c:order val="2"/>
          <c:tx>
            <c:strRef>
              <c:f>'диспансерный учет'!$A$5</c:f>
              <c:strCache>
                <c:ptCount val="1"/>
                <c:pt idx="0">
                  <c:v>Болезни пищеварения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4483549446887239E-3"/>
                  <c:y val="-2.8531413985425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3.043350825112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'диспансерный учет'!$B$5:$C$5</c:f>
              <c:numCache>
                <c:formatCode>General</c:formatCode>
                <c:ptCount val="2"/>
                <c:pt idx="0">
                  <c:v>3359</c:v>
                </c:pt>
                <c:pt idx="1">
                  <c:v>3406</c:v>
                </c:pt>
              </c:numCache>
            </c:numRef>
          </c:val>
        </c:ser>
        <c:ser>
          <c:idx val="3"/>
          <c:order val="3"/>
          <c:tx>
            <c:strRef>
              <c:f>'диспансерный учет'!$A$6</c:f>
              <c:strCache>
                <c:ptCount val="1"/>
                <c:pt idx="0">
                  <c:v>Болезни нервной системы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2490860803825262E-3"/>
                  <c:y val="-2.2825131188340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2490860803826034E-3"/>
                  <c:y val="-3.0433508251120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'диспансерный учет'!$B$6:$C$6</c:f>
              <c:numCache>
                <c:formatCode>General</c:formatCode>
                <c:ptCount val="2"/>
                <c:pt idx="0">
                  <c:v>772</c:v>
                </c:pt>
                <c:pt idx="1">
                  <c:v>796</c:v>
                </c:pt>
              </c:numCache>
            </c:numRef>
          </c:val>
        </c:ser>
        <c:ser>
          <c:idx val="4"/>
          <c:order val="4"/>
          <c:tx>
            <c:strRef>
              <c:f>'диспансерный учет'!$A$7</c:f>
              <c:strCache>
                <c:ptCount val="1"/>
                <c:pt idx="0">
                  <c:v>Болезни эндокринной системы</c:v>
                </c:pt>
              </c:strCache>
            </c:strRef>
          </c:tx>
          <c:spPr>
            <a:solidFill>
              <a:srgbClr val="FF33CC"/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'диспансерный учет'!$B$7:$C$7</c:f>
              <c:numCache>
                <c:formatCode>General</c:formatCode>
                <c:ptCount val="2"/>
                <c:pt idx="0">
                  <c:v>10109</c:v>
                </c:pt>
                <c:pt idx="1">
                  <c:v>8943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356532792"/>
        <c:axId val="356530832"/>
        <c:axId val="0"/>
      </c:bar3DChart>
      <c:catAx>
        <c:axId val="356532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6530832"/>
        <c:crosses val="autoZero"/>
        <c:auto val="1"/>
        <c:lblAlgn val="ctr"/>
        <c:lblOffset val="100"/>
        <c:noMultiLvlLbl val="0"/>
      </c:catAx>
      <c:valAx>
        <c:axId val="35653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532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20</a:t>
            </a:r>
            <a:r>
              <a:rPr lang="ru-RU" dirty="0" smtClean="0"/>
              <a:t>21 </a:t>
            </a:r>
            <a:r>
              <a:rPr lang="ru-RU" dirty="0"/>
              <a:t>год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789263693667713E-2"/>
          <c:y val="0.18069052465836768"/>
          <c:w val="0.90696532036618782"/>
          <c:h val="0.565005301111159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Посещения!$A$5</c:f>
              <c:strCache>
                <c:ptCount val="1"/>
                <c:pt idx="0">
                  <c:v>Посещения с профилактической иной целью</c:v>
                </c:pt>
              </c:strCache>
            </c:strRef>
          </c:tx>
          <c:spPr>
            <a:solidFill>
              <a:srgbClr val="0000FF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268598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Посещения!$B$5</c:f>
              <c:numCache>
                <c:formatCode>General</c:formatCode>
                <c:ptCount val="1"/>
                <c:pt idx="0">
                  <c:v>225992</c:v>
                </c:pt>
              </c:numCache>
            </c:numRef>
          </c:val>
        </c:ser>
        <c:ser>
          <c:idx val="1"/>
          <c:order val="1"/>
          <c:tx>
            <c:strRef>
              <c:f>Посещения!$A$6</c:f>
              <c:strCache>
                <c:ptCount val="1"/>
                <c:pt idx="0">
                  <c:v>Неотложная помощь</c:v>
                </c:pt>
              </c:strCache>
            </c:strRef>
          </c:tx>
          <c:spPr>
            <a:solidFill>
              <a:srgbClr val="FF33CC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2239303860336951E-2"/>
                  <c:y val="-5.07160499454451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14925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Посещения!$B$6</c:f>
              <c:numCache>
                <c:formatCode>General</c:formatCode>
                <c:ptCount val="1"/>
                <c:pt idx="0">
                  <c:v>17089</c:v>
                </c:pt>
              </c:numCache>
            </c:numRef>
          </c:val>
        </c:ser>
        <c:ser>
          <c:idx val="2"/>
          <c:order val="2"/>
          <c:tx>
            <c:strRef>
              <c:f>Посещения!$A$7</c:f>
              <c:strCache>
                <c:ptCount val="1"/>
                <c:pt idx="0">
                  <c:v>Обращения по заболеванию</c:v>
                </c:pt>
              </c:strCache>
            </c:strRef>
          </c:tx>
          <c:spPr>
            <a:solidFill>
              <a:srgbClr val="66FF33"/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198301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Посещения!$B$7</c:f>
              <c:numCache>
                <c:formatCode>General</c:formatCode>
                <c:ptCount val="1"/>
                <c:pt idx="0">
                  <c:v>226506</c:v>
                </c:pt>
              </c:numCache>
            </c:numRef>
          </c:val>
        </c:ser>
        <c:ser>
          <c:idx val="3"/>
          <c:order val="3"/>
          <c:tx>
            <c:strRef>
              <c:f>Посещения!$A$8</c:f>
              <c:strCache>
                <c:ptCount val="1"/>
                <c:pt idx="0">
                  <c:v>Посещения на дому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-2.35811249496348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87218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Посещения!$B$8</c:f>
              <c:numCache>
                <c:formatCode>General</c:formatCode>
                <c:ptCount val="1"/>
                <c:pt idx="0">
                  <c:v>29164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356688136"/>
        <c:axId val="356688520"/>
        <c:axId val="0"/>
      </c:bar3DChart>
      <c:catAx>
        <c:axId val="3566881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6688520"/>
        <c:crosses val="autoZero"/>
        <c:auto val="1"/>
        <c:lblAlgn val="ctr"/>
        <c:lblOffset val="100"/>
        <c:noMultiLvlLbl val="0"/>
      </c:catAx>
      <c:valAx>
        <c:axId val="356688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688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202</a:t>
            </a:r>
            <a:r>
              <a:rPr lang="ru-RU" dirty="0" smtClean="0"/>
              <a:t>0 </a:t>
            </a:r>
            <a:r>
              <a:rPr lang="ru-RU" dirty="0"/>
              <a:t>год</a:t>
            </a:r>
            <a:endParaRPr lang="en-US" dirty="0"/>
          </a:p>
        </c:rich>
      </c:tx>
      <c:layout>
        <c:manualLayout>
          <c:xMode val="edge"/>
          <c:yMode val="edge"/>
          <c:x val="0.4523628809035882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Посещения!$A$13</c:f>
              <c:strCache>
                <c:ptCount val="1"/>
                <c:pt idx="0">
                  <c:v>Посещения с профилактической иной целью</c:v>
                </c:pt>
              </c:strCache>
            </c:strRef>
          </c:tx>
          <c:spPr>
            <a:solidFill>
              <a:srgbClr val="0000FF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167607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Посещения!$B$13</c:f>
              <c:numCache>
                <c:formatCode>General</c:formatCode>
                <c:ptCount val="1"/>
                <c:pt idx="0">
                  <c:v>167607</c:v>
                </c:pt>
              </c:numCache>
            </c:numRef>
          </c:val>
        </c:ser>
        <c:ser>
          <c:idx val="1"/>
          <c:order val="1"/>
          <c:tx>
            <c:strRef>
              <c:f>Посещения!$A$14</c:f>
              <c:strCache>
                <c:ptCount val="1"/>
                <c:pt idx="0">
                  <c:v>Неотложная помощь</c:v>
                </c:pt>
              </c:strCache>
            </c:strRef>
          </c:tx>
          <c:spPr>
            <a:solidFill>
              <a:srgbClr val="FF33CC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1340623734305387E-2"/>
                  <c:y val="-4.3895753921094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Посещения!$B$14</c:f>
              <c:numCache>
                <c:formatCode>General</c:formatCode>
                <c:ptCount val="1"/>
                <c:pt idx="0">
                  <c:v>17083</c:v>
                </c:pt>
              </c:numCache>
            </c:numRef>
          </c:val>
        </c:ser>
        <c:ser>
          <c:idx val="2"/>
          <c:order val="2"/>
          <c:tx>
            <c:strRef>
              <c:f>Посещения!$A$15</c:f>
              <c:strCache>
                <c:ptCount val="1"/>
                <c:pt idx="0">
                  <c:v>Обращения по заболеванию</c:v>
                </c:pt>
              </c:strCache>
            </c:strRef>
          </c:tx>
          <c:spPr>
            <a:solidFill>
              <a:srgbClr val="66FF33"/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Посещения!$B$15</c:f>
              <c:numCache>
                <c:formatCode>General</c:formatCode>
                <c:ptCount val="1"/>
                <c:pt idx="0">
                  <c:v>206142</c:v>
                </c:pt>
              </c:numCache>
            </c:numRef>
          </c:val>
        </c:ser>
        <c:ser>
          <c:idx val="3"/>
          <c:order val="3"/>
          <c:tx>
            <c:strRef>
              <c:f>Посещения!$A$16</c:f>
              <c:strCache>
                <c:ptCount val="1"/>
                <c:pt idx="0">
                  <c:v>Посещения на дому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Посещения!$B$16</c:f>
              <c:numCache>
                <c:formatCode>General</c:formatCode>
                <c:ptCount val="1"/>
                <c:pt idx="0">
                  <c:v>83585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356626248"/>
        <c:axId val="357790400"/>
        <c:axId val="0"/>
      </c:bar3DChart>
      <c:catAx>
        <c:axId val="356626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7790400"/>
        <c:crosses val="autoZero"/>
        <c:auto val="1"/>
        <c:lblAlgn val="ctr"/>
        <c:lblOffset val="100"/>
        <c:noMultiLvlLbl val="0"/>
      </c:catAx>
      <c:valAx>
        <c:axId val="3577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626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6663529972182772E-2"/>
          <c:y val="0.76564625698623046"/>
          <c:w val="0.88645794683956802"/>
          <c:h val="0.2034547652346761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2020 год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Лист1!$E$21</c:f>
              <c:strCache>
                <c:ptCount val="1"/>
                <c:pt idx="0">
                  <c:v>Посещение с профилактической иной целью</c:v>
                </c:pt>
              </c:strCache>
            </c:strRef>
          </c:tx>
          <c:spPr>
            <a:solidFill>
              <a:srgbClr val="0000FF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Лист1!$F$21</c:f>
              <c:numCache>
                <c:formatCode>General</c:formatCode>
                <c:ptCount val="1"/>
                <c:pt idx="0">
                  <c:v>167607</c:v>
                </c:pt>
              </c:numCache>
            </c:numRef>
          </c:val>
        </c:ser>
        <c:ser>
          <c:idx val="1"/>
          <c:order val="1"/>
          <c:tx>
            <c:strRef>
              <c:f>Лист1!$E$22</c:f>
              <c:strCache>
                <c:ptCount val="1"/>
                <c:pt idx="0">
                  <c:v>Обращение по заболеванию</c:v>
                </c:pt>
              </c:strCache>
            </c:strRef>
          </c:tx>
          <c:spPr>
            <a:solidFill>
              <a:srgbClr val="FF33CC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7484719800481448E-2"/>
                  <c:y val="-3.3738470475443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Лист1!$F$22</c:f>
              <c:numCache>
                <c:formatCode>General</c:formatCode>
                <c:ptCount val="1"/>
                <c:pt idx="0">
                  <c:v>17083</c:v>
                </c:pt>
              </c:numCache>
            </c:numRef>
          </c:val>
        </c:ser>
        <c:ser>
          <c:idx val="2"/>
          <c:order val="2"/>
          <c:tx>
            <c:strRef>
              <c:f>Лист1!$E$23</c:f>
              <c:strCache>
                <c:ptCount val="1"/>
                <c:pt idx="0">
                  <c:v>Неотложная помощь</c:v>
                </c:pt>
              </c:strCache>
            </c:strRef>
          </c:tx>
          <c:spPr>
            <a:solidFill>
              <a:srgbClr val="66FF33"/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Лист1!$F$23</c:f>
              <c:numCache>
                <c:formatCode>General</c:formatCode>
                <c:ptCount val="1"/>
                <c:pt idx="0">
                  <c:v>206142</c:v>
                </c:pt>
              </c:numCache>
            </c:numRef>
          </c:val>
        </c:ser>
        <c:ser>
          <c:idx val="3"/>
          <c:order val="3"/>
          <c:tx>
            <c:strRef>
              <c:f>Лист1!$E$24</c:f>
              <c:strCache>
                <c:ptCount val="1"/>
                <c:pt idx="0">
                  <c:v>Посещения на дому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Лист1!$F$24</c:f>
              <c:numCache>
                <c:formatCode>General</c:formatCode>
                <c:ptCount val="1"/>
                <c:pt idx="0">
                  <c:v>83585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357885280"/>
        <c:axId val="357893864"/>
        <c:axId val="0"/>
      </c:bar3DChart>
      <c:catAx>
        <c:axId val="35788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893864"/>
        <c:crosses val="autoZero"/>
        <c:auto val="1"/>
        <c:lblAlgn val="ctr"/>
        <c:lblOffset val="100"/>
        <c:noMultiLvlLbl val="0"/>
      </c:catAx>
      <c:valAx>
        <c:axId val="357893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88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2021 год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Лист1!$D$3</c:f>
              <c:strCache>
                <c:ptCount val="1"/>
                <c:pt idx="0">
                  <c:v>Посещение с профилактической иной целью</c:v>
                </c:pt>
              </c:strCache>
            </c:strRef>
          </c:tx>
          <c:spPr>
            <a:solidFill>
              <a:srgbClr val="0000FF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Лист1!$E$3</c:f>
              <c:numCache>
                <c:formatCode>General</c:formatCode>
                <c:ptCount val="1"/>
                <c:pt idx="0">
                  <c:v>268598</c:v>
                </c:pt>
              </c:numCache>
            </c:numRef>
          </c:val>
        </c:ser>
        <c:ser>
          <c:idx val="1"/>
          <c:order val="1"/>
          <c:tx>
            <c:strRef>
              <c:f>Лист1!$D$4</c:f>
              <c:strCache>
                <c:ptCount val="1"/>
                <c:pt idx="0">
                  <c:v>Неотложная помощь</c:v>
                </c:pt>
              </c:strCache>
            </c:strRef>
          </c:tx>
          <c:spPr>
            <a:solidFill>
              <a:srgbClr val="FF33CC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98777584038516E-2"/>
                  <c:y val="-2.5324793804000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Лист1!$E$4</c:f>
              <c:numCache>
                <c:formatCode>General</c:formatCode>
                <c:ptCount val="1"/>
                <c:pt idx="0">
                  <c:v>14925</c:v>
                </c:pt>
              </c:numCache>
            </c:numRef>
          </c:val>
        </c:ser>
        <c:ser>
          <c:idx val="2"/>
          <c:order val="2"/>
          <c:tx>
            <c:strRef>
              <c:f>Лист1!$D$5</c:f>
              <c:strCache>
                <c:ptCount val="1"/>
                <c:pt idx="0">
                  <c:v>Обращения по заболеванию</c:v>
                </c:pt>
              </c:strCache>
            </c:strRef>
          </c:tx>
          <c:spPr>
            <a:solidFill>
              <a:srgbClr val="66FF33"/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Лист1!$E$5</c:f>
              <c:numCache>
                <c:formatCode>General</c:formatCode>
                <c:ptCount val="1"/>
                <c:pt idx="0">
                  <c:v>198301</c:v>
                </c:pt>
              </c:numCache>
            </c:numRef>
          </c:val>
        </c:ser>
        <c:ser>
          <c:idx val="3"/>
          <c:order val="3"/>
          <c:tx>
            <c:strRef>
              <c:f>Лист1!$D$6</c:f>
              <c:strCache>
                <c:ptCount val="1"/>
                <c:pt idx="0">
                  <c:v>Посещения на дому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Лист1!$E$6</c:f>
              <c:numCache>
                <c:formatCode>General</c:formatCode>
                <c:ptCount val="1"/>
                <c:pt idx="0">
                  <c:v>87218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357813752"/>
        <c:axId val="357418720"/>
        <c:axId val="0"/>
      </c:bar3DChart>
      <c:catAx>
        <c:axId val="357813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418720"/>
        <c:crosses val="autoZero"/>
        <c:auto val="1"/>
        <c:lblAlgn val="ctr"/>
        <c:lblOffset val="100"/>
        <c:noMultiLvlLbl val="0"/>
      </c:catAx>
      <c:valAx>
        <c:axId val="357418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813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dirty="0" smtClean="0"/>
              <a:t>Посещение с профилактической целью (ОМС и другие источники финансирования )</a:t>
            </a:r>
            <a:endParaRPr lang="ru-RU" dirty="0"/>
          </a:p>
        </c:rich>
      </c:tx>
      <c:layout>
        <c:manualLayout>
          <c:xMode val="edge"/>
          <c:yMode val="edge"/>
          <c:x val="0.17970603743738467"/>
          <c:y val="1.50980797756041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 prstMaterial="matte"/>
          </c:spPr>
          <c:invertIfNegative val="0"/>
          <c:dPt>
            <c:idx val="0"/>
            <c:invertIfNegative val="0"/>
            <c:bubble3D val="0"/>
            <c:spPr>
              <a:solidFill>
                <a:srgbClr val="CC006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c:spPr>
          </c:dPt>
          <c:dPt>
            <c:idx val="1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c:spPr>
          </c:dPt>
          <c:dPt>
            <c:idx val="4"/>
            <c:invertIfNegative val="0"/>
            <c:bubble3D val="0"/>
            <c:spPr>
              <a:solidFill>
                <a:srgbClr val="00FF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matte"/>
            </c:spPr>
          </c:dPt>
          <c:dLbls>
            <c:dLbl>
              <c:idx val="0"/>
              <c:layout>
                <c:manualLayout>
                  <c:x val="1.4750101915074256E-2"/>
                  <c:y val="-4.5294239326812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7603852811947132E-17"/>
                  <c:y val="-4.31373707874404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5312882181528461E-3"/>
                  <c:y val="-4.9607976405556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3750509575370602E-3"/>
                  <c:y val="-4.7451107866184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6875254787685639E-3"/>
                  <c:y val="-1.294121123623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062576436305692E-2"/>
                  <c:y val="-3.2353028090580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Лист1!$E$8:$E$13</c:f>
              <c:strCache>
                <c:ptCount val="6"/>
                <c:pt idx="0">
                  <c:v>Иммунизация</c:v>
                </c:pt>
                <c:pt idx="1">
                  <c:v>Диспарнсеризация</c:v>
                </c:pt>
                <c:pt idx="2">
                  <c:v>Профилактический осмотр</c:v>
                </c:pt>
                <c:pt idx="3">
                  <c:v>Центр здоровья</c:v>
                </c:pt>
                <c:pt idx="4">
                  <c:v>Другие (платные услуги, периодические медицинские осмотры, выдача справок, осмотры призывников и др.)</c:v>
                </c:pt>
                <c:pt idx="5">
                  <c:v>Углубленная диспансеризация</c:v>
                </c:pt>
              </c:strCache>
            </c:strRef>
          </c:cat>
          <c:val>
            <c:numRef>
              <c:f>Лист1!$F$8:$F$13</c:f>
              <c:numCache>
                <c:formatCode>General</c:formatCode>
                <c:ptCount val="6"/>
                <c:pt idx="0">
                  <c:v>190677</c:v>
                </c:pt>
                <c:pt idx="1">
                  <c:v>12223</c:v>
                </c:pt>
                <c:pt idx="2">
                  <c:v>2405</c:v>
                </c:pt>
                <c:pt idx="3">
                  <c:v>2120</c:v>
                </c:pt>
                <c:pt idx="4">
                  <c:v>72192</c:v>
                </c:pt>
                <c:pt idx="5">
                  <c:v>4716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6532008"/>
        <c:axId val="356533184"/>
        <c:axId val="357388936"/>
      </c:bar3DChart>
      <c:catAx>
        <c:axId val="356532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5400000" spcFirstLastPara="1" vertOverflow="ellipsis" wrap="square" anchor="t" anchorCtr="0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533184"/>
        <c:crosses val="autoZero"/>
        <c:auto val="1"/>
        <c:lblAlgn val="ctr"/>
        <c:lblOffset val="100"/>
        <c:noMultiLvlLbl val="0"/>
      </c:catAx>
      <c:valAx>
        <c:axId val="35653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532008"/>
        <c:crosses val="autoZero"/>
        <c:crossBetween val="between"/>
      </c:valAx>
      <c:serAx>
        <c:axId val="357388936"/>
        <c:scaling>
          <c:orientation val="minMax"/>
        </c:scaling>
        <c:delete val="1"/>
        <c:axPos val="b"/>
        <c:majorTickMark val="out"/>
        <c:minorTickMark val="none"/>
        <c:tickLblPos val="nextTo"/>
        <c:crossAx val="35653318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Группы инвалидности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'ИОВ 0302 (2)'!$A$6</c:f>
              <c:strCache>
                <c:ptCount val="1"/>
                <c:pt idx="0">
                  <c:v>I группа инвалидности</c:v>
                </c:pt>
              </c:strCache>
            </c:strRef>
          </c:tx>
          <c:spPr>
            <a:solidFill>
              <a:srgbClr val="66FF33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016260162601626E-2"/>
                  <c:y val="-4.178537511870845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'ИОВ 0302 (2)'!$B$6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'ИОВ 0302 (2)'!$A$7</c:f>
              <c:strCache>
                <c:ptCount val="1"/>
                <c:pt idx="0">
                  <c:v>II группа инвалидности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-2.27920227920227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'ИОВ 0302 (2)'!$B$7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</c:ser>
        <c:ser>
          <c:idx val="2"/>
          <c:order val="2"/>
          <c:tx>
            <c:strRef>
              <c:f>'ИОВ 0302 (2)'!$A$8</c:f>
              <c:strCache>
                <c:ptCount val="1"/>
                <c:pt idx="0">
                  <c:v>III группа инвалидности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6.0975609756097563E-3"/>
                  <c:y val="-6.457739791073131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'ИОВ 0302 (2)'!$B$8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356529656"/>
        <c:axId val="356527696"/>
        <c:axId val="0"/>
      </c:bar3DChart>
      <c:catAx>
        <c:axId val="356529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6527696"/>
        <c:crosses val="autoZero"/>
        <c:auto val="1"/>
        <c:lblAlgn val="ctr"/>
        <c:lblOffset val="100"/>
        <c:noMultiLvlLbl val="0"/>
      </c:catAx>
      <c:valAx>
        <c:axId val="35652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529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'ИОВ 0302'!$A$2</c:f>
              <c:strCache>
                <c:ptCount val="1"/>
                <c:pt idx="0">
                  <c:v>Состоит под диспансерным наблюдением на начало 2021 года</c:v>
                </c:pt>
              </c:strCache>
            </c:strRef>
          </c:tx>
          <c:spPr>
            <a:solidFill>
              <a:srgbClr val="0000FF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'ИОВ 0302'!$B$2</c:f>
              <c:numCache>
                <c:formatCode>General</c:formatCode>
                <c:ptCount val="1"/>
                <c:pt idx="0">
                  <c:v>59</c:v>
                </c:pt>
              </c:numCache>
            </c:numRef>
          </c:val>
        </c:ser>
        <c:ser>
          <c:idx val="1"/>
          <c:order val="1"/>
          <c:tx>
            <c:strRef>
              <c:f>'ИОВ 0302'!$A$3</c:f>
              <c:strCache>
                <c:ptCount val="1"/>
                <c:pt idx="0">
                  <c:v>Состоит под диспансерным наблюдением на конец 2021  года</c:v>
                </c:pt>
              </c:strCache>
            </c:strRef>
          </c:tx>
          <c:spPr>
            <a:solidFill>
              <a:srgbClr val="FF33CC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'ИОВ 0302'!$B$3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2"/>
          <c:order val="2"/>
          <c:tx>
            <c:strRef>
              <c:f>'ИОВ 0302'!$A$4</c:f>
              <c:strCache>
                <c:ptCount val="1"/>
                <c:pt idx="0">
                  <c:v>Охвачено комплексными осмотрами</c:v>
                </c:pt>
              </c:strCache>
            </c:strRef>
          </c:tx>
          <c:spPr>
            <a:solidFill>
              <a:srgbClr val="66FF33"/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'ИОВ 0302'!$B$4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3"/>
          <c:order val="3"/>
          <c:tx>
            <c:strRef>
              <c:f>'ИОВ 0302'!$A$5</c:f>
              <c:strCache>
                <c:ptCount val="1"/>
                <c:pt idx="0">
                  <c:v>Получили стационарное лечение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'ИОВ 0302'!$B$5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356526912"/>
        <c:axId val="356528480"/>
        <c:axId val="0"/>
      </c:bar3DChart>
      <c:catAx>
        <c:axId val="356526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6528480"/>
        <c:crosses val="autoZero"/>
        <c:auto val="1"/>
        <c:lblAlgn val="ctr"/>
        <c:lblOffset val="100"/>
        <c:noMultiLvlLbl val="0"/>
      </c:catAx>
      <c:valAx>
        <c:axId val="35652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526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Общая</a:t>
            </a:r>
            <a:r>
              <a:rPr lang="ru-RU" sz="4000" baseline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заболеваемость</a:t>
            </a:r>
            <a:endParaRPr lang="ru-RU" sz="4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574526110855408E-2"/>
          <c:y val="6.7498853555278723E-2"/>
          <c:w val="0.94892730172837936"/>
          <c:h val="0.834797463402411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заболевания!$A$3</c:f>
              <c:strCache>
                <c:ptCount val="1"/>
                <c:pt idx="0">
                  <c:v>Болезни системы кровообращения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заболевания!$B$3:$C$3</c:f>
              <c:numCache>
                <c:formatCode>General</c:formatCode>
                <c:ptCount val="2"/>
                <c:pt idx="0">
                  <c:v>48531</c:v>
                </c:pt>
                <c:pt idx="1">
                  <c:v>48053</c:v>
                </c:pt>
              </c:numCache>
            </c:numRef>
          </c:val>
        </c:ser>
        <c:ser>
          <c:idx val="1"/>
          <c:order val="1"/>
          <c:tx>
            <c:strRef>
              <c:f>заболевания!$A$4</c:f>
              <c:strCache>
                <c:ptCount val="1"/>
                <c:pt idx="0">
                  <c:v>Болезни органов дыхания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6245430401913013E-2"/>
                  <c:y val="-1.5010152536243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заболевания!$B$4:$C$4</c:f>
              <c:numCache>
                <c:formatCode>General</c:formatCode>
                <c:ptCount val="2"/>
                <c:pt idx="0">
                  <c:v>52697</c:v>
                </c:pt>
                <c:pt idx="1">
                  <c:v>46871</c:v>
                </c:pt>
              </c:numCache>
            </c:numRef>
          </c:val>
        </c:ser>
        <c:ser>
          <c:idx val="2"/>
          <c:order val="2"/>
          <c:tx>
            <c:strRef>
              <c:f>заболевания!$A$5</c:f>
              <c:strCache>
                <c:ptCount val="1"/>
                <c:pt idx="0">
                  <c:v>Болезни костно-мышечной системы и соединительной ткани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2597806592918247E-2"/>
                  <c:y val="-3.5649112273577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498172160765976E-3"/>
                  <c:y val="-1.313388346921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заболевания!$B$5:$C$5</c:f>
              <c:numCache>
                <c:formatCode>General</c:formatCode>
                <c:ptCount val="2"/>
                <c:pt idx="0">
                  <c:v>24891</c:v>
                </c:pt>
                <c:pt idx="1">
                  <c:v>23102</c:v>
                </c:pt>
              </c:numCache>
            </c:numRef>
          </c:val>
        </c:ser>
        <c:ser>
          <c:idx val="3"/>
          <c:order val="3"/>
          <c:tx>
            <c:strRef>
              <c:f>заболевания!$A$6</c:f>
              <c:strCache>
                <c:ptCount val="1"/>
                <c:pt idx="0">
                  <c:v>Травмы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4483549446886857E-3"/>
                  <c:y val="-2.2515228804364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498172160765206E-3"/>
                  <c:y val="-1.1257614402182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заболевания!$B$6:$C$6</c:f>
              <c:numCache>
                <c:formatCode>General</c:formatCode>
                <c:ptCount val="2"/>
                <c:pt idx="0">
                  <c:v>24659</c:v>
                </c:pt>
                <c:pt idx="1">
                  <c:v>22364</c:v>
                </c:pt>
              </c:numCache>
            </c:numRef>
          </c:val>
        </c:ser>
        <c:ser>
          <c:idx val="4"/>
          <c:order val="4"/>
          <c:tx>
            <c:strRef>
              <c:f>заболевания!$A$7</c:f>
              <c:strCache>
                <c:ptCount val="1"/>
                <c:pt idx="0">
                  <c:v>Болезни нервной системы</c:v>
                </c:pt>
              </c:strCache>
            </c:strRef>
          </c:tx>
          <c:spPr>
            <a:solidFill>
              <a:srgbClr val="0000FF"/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2490860803825643E-3"/>
                  <c:y val="-2.063895973733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8762690670303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заболевания!$B$7:$C$7</c:f>
              <c:numCache>
                <c:formatCode>General</c:formatCode>
                <c:ptCount val="2"/>
                <c:pt idx="0">
                  <c:v>2466</c:v>
                </c:pt>
                <c:pt idx="1">
                  <c:v>2312</c:v>
                </c:pt>
              </c:numCache>
            </c:numRef>
          </c:val>
        </c:ser>
        <c:ser>
          <c:idx val="5"/>
          <c:order val="5"/>
          <c:tx>
            <c:strRef>
              <c:f>заболевания!$A$8</c:f>
              <c:strCache>
                <c:ptCount val="1"/>
                <c:pt idx="0">
                  <c:v>Болезни эндокринной системы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6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7.3487205125356446E-3"/>
                  <c:y val="-2.4391497871394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996344321530412E-3"/>
                  <c:y val="-2.063895973733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заболевания!$B$8:$C$8</c:f>
              <c:numCache>
                <c:formatCode>General</c:formatCode>
                <c:ptCount val="2"/>
                <c:pt idx="0">
                  <c:v>14354</c:v>
                </c:pt>
                <c:pt idx="1">
                  <c:v>12486</c:v>
                </c:pt>
              </c:numCache>
            </c:numRef>
          </c:val>
        </c:ser>
        <c:ser>
          <c:idx val="6"/>
          <c:order val="6"/>
          <c:tx>
            <c:strRef>
              <c:f>заболевания!$A$9</c:f>
              <c:strCache>
                <c:ptCount val="1"/>
                <c:pt idx="0">
                  <c:v>СOVID-19</c:v>
                </c:pt>
              </c:strCache>
            </c:strRef>
          </c:tx>
          <c:spPr>
            <a:solidFill>
              <a:srgbClr val="FF33CC"/>
            </a:solidFill>
            <a:ln w="9525" cap="flat" cmpd="sng" algn="ctr">
              <a:solidFill>
                <a:schemeClr val="accent1">
                  <a:lumMod val="60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60000"/>
                  <a:lumMod val="7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-7.3487205125356446E-3"/>
                  <c:y val="-3.0020305072486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заболевания!$B$9:$C$9</c:f>
              <c:numCache>
                <c:formatCode>General</c:formatCode>
                <c:ptCount val="2"/>
                <c:pt idx="0">
                  <c:v>17321</c:v>
                </c:pt>
                <c:pt idx="1">
                  <c:v>10702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356530440"/>
        <c:axId val="356528872"/>
        <c:axId val="0"/>
      </c:bar3DChart>
      <c:catAx>
        <c:axId val="356530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6528872"/>
        <c:crosses val="autoZero"/>
        <c:auto val="1"/>
        <c:lblAlgn val="ctr"/>
        <c:lblOffset val="100"/>
        <c:noMultiLvlLbl val="0"/>
      </c:catAx>
      <c:valAx>
        <c:axId val="356528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530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593662873437342E-2"/>
          <c:y val="0.9010291705176966"/>
          <c:w val="0.94766313994212281"/>
          <c:h val="9.8970829482303388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0.23214</cdr:x>
      <cdr:y>0.1341</cdr:y>
    </cdr:from>
    <cdr:to>
      <cdr:x>0.32738</cdr:x>
      <cdr:y>0.18941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2808312" y="895344"/>
          <a:ext cx="115212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800" dirty="0" smtClean="0">
              <a:latin typeface="+mn-lt"/>
            </a:rPr>
            <a:t>2021 год</a:t>
          </a:r>
          <a:endParaRPr lang="ru-RU" sz="1800" dirty="0">
            <a:latin typeface="+mn-lt"/>
          </a:endParaRPr>
        </a:p>
      </cdr:txBody>
    </cdr:sp>
  </cdr:relSizeAnchor>
  <cdr:relSizeAnchor xmlns:cdr="http://schemas.openxmlformats.org/drawingml/2006/chartDrawing">
    <cdr:from>
      <cdr:x>0.71429</cdr:x>
      <cdr:y>0.13477</cdr:y>
    </cdr:from>
    <cdr:to>
      <cdr:x>0.80952</cdr:x>
      <cdr:y>0.19009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40960" y="899866"/>
          <a:ext cx="115212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>
              <a:latin typeface="+mn-lt"/>
            </a:rPr>
            <a:t>2020 год</a:t>
          </a:r>
          <a:endParaRPr lang="ru-RU" sz="1800" dirty="0">
            <a:latin typeface="+mn-lt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553B142-8465-4D57-85A5-F650DCC9B10D}" type="datetimeFigureOut">
              <a:rPr lang="ru-RU"/>
              <a:pPr>
                <a:defRPr/>
              </a:pPr>
              <a:t>03.02.2022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480" y="4786719"/>
            <a:ext cx="5487041" cy="3916550"/>
          </a:xfrm>
          <a:prstGeom prst="rect">
            <a:avLst/>
          </a:prstGeom>
        </p:spPr>
        <p:txBody>
          <a:bodyPr vert="horz" lIns="91879" tIns="45939" rIns="91879" bIns="45939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9354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52" y="9449354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BAAF8B0-7CCB-4205-9A68-22271F4C83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6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AF8B0-7CCB-4205-9A68-22271F4C83F7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502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26BA4-2DDD-4E7B-BC4C-5F5240DECF78}" type="datetime1">
              <a:rPr lang="ru-RU"/>
              <a:pPr>
                <a:defRPr/>
              </a:pPr>
              <a:t>03.02.2022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2EF35-092A-4BE1-B3A0-3E084A56A7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A8246-8123-4549-AF3F-55FF277E5A45}" type="datetime1">
              <a:rPr lang="ru-RU"/>
              <a:pPr>
                <a:defRPr/>
              </a:pPr>
              <a:t>03.02.2022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9CBD1-011B-45FE-B798-ACF924CC8A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D93AE-6FEA-4AA0-B825-5B09C09C8B55}" type="datetime1">
              <a:rPr lang="ru-RU"/>
              <a:pPr>
                <a:defRPr/>
              </a:pPr>
              <a:t>03.02.2022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4E025-7F9D-43EE-A2D9-F0990DB632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B392A-5B10-4171-BBCD-6C13EAE977E7}" type="datetime1">
              <a:rPr lang="ru-RU"/>
              <a:pPr>
                <a:defRPr/>
              </a:pPr>
              <a:t>03.02.2022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7B299-4414-4F82-ACF6-E210F4104C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ECA9A-76BA-4D95-B632-B74A23528289}" type="datetime1">
              <a:rPr lang="ru-RU"/>
              <a:pPr>
                <a:defRPr/>
              </a:pPr>
              <a:t>03.02.2022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1CB40-672E-4860-8DE1-2963840C39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9D2A3-E481-46AE-9731-5FD9C5127EF0}" type="datetime1">
              <a:rPr lang="ru-RU"/>
              <a:pPr>
                <a:defRPr/>
              </a:pPr>
              <a:t>03.02.2022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929AE-667F-4964-B150-E6106865A5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85D46-6B5F-4B44-AF6E-0ECE65EEAF0A}" type="datetime1">
              <a:rPr lang="ru-RU"/>
              <a:pPr>
                <a:defRPr/>
              </a:pPr>
              <a:t>03.02.2022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4F1B9-A2AA-4FC1-A7B6-3C5354CC08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D449-897C-4844-BCC8-D56F678095D5}" type="datetime1">
              <a:rPr lang="ru-RU"/>
              <a:pPr>
                <a:defRPr/>
              </a:pPr>
              <a:t>03.02.2022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4F5D4-BB12-4AD6-8805-BD36069BAF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95D15-9195-47EC-B920-47AD7474053D}" type="datetime1">
              <a:rPr lang="ru-RU"/>
              <a:pPr>
                <a:defRPr/>
              </a:pPr>
              <a:t>03.02.2022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83D99-1FD3-42CA-BAF4-EC79FFAB87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6BD1D-2552-4071-B8E5-D57EE37634BE}" type="datetime1">
              <a:rPr lang="ru-RU"/>
              <a:pPr>
                <a:defRPr/>
              </a:pPr>
              <a:t>03.02.2022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4A349-342E-4CF1-953D-AEF7B07D8A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6F66A-314A-4C60-88EA-2DB6F267EF7C}" type="datetime1">
              <a:rPr lang="ru-RU"/>
              <a:pPr>
                <a:defRPr/>
              </a:pPr>
              <a:t>03.02.2022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95148-3F33-428A-A065-119297F9D9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475FCD-172E-497C-9056-6CFC6FC5DBFF}" type="datetime1">
              <a:rPr lang="ru-RU"/>
              <a:pPr>
                <a:defRPr/>
              </a:pPr>
              <a:t>03.02.2022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201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5CD268-8145-43CD-924E-F8B28B55B1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824192" y="5157787"/>
            <a:ext cx="468052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0000"/>
              </a:lnSpc>
            </a:pPr>
            <a:r>
              <a:rPr lang="ru-RU" sz="3000" dirty="0">
                <a:latin typeface="Roboto"/>
                <a:ea typeface="Roboto"/>
                <a:cs typeface="Roboto"/>
              </a:rPr>
              <a:t>Главного врача </a:t>
            </a:r>
            <a:r>
              <a:rPr lang="ru-RU" sz="3000" dirty="0" smtClean="0">
                <a:latin typeface="Roboto"/>
                <a:ea typeface="Roboto"/>
                <a:cs typeface="Roboto"/>
              </a:rPr>
              <a:t/>
            </a:r>
            <a:br>
              <a:rPr lang="ru-RU" sz="3000" dirty="0" smtClean="0">
                <a:latin typeface="Roboto"/>
                <a:ea typeface="Roboto"/>
                <a:cs typeface="Roboto"/>
              </a:rPr>
            </a:br>
            <a:r>
              <a:rPr lang="ru-RU" sz="3000" dirty="0" smtClean="0">
                <a:latin typeface="Roboto"/>
                <a:ea typeface="Roboto"/>
                <a:cs typeface="Roboto"/>
              </a:rPr>
              <a:t>ГБУЗ </a:t>
            </a:r>
            <a:r>
              <a:rPr lang="ru-RU" sz="3000" dirty="0">
                <a:latin typeface="Roboto"/>
                <a:ea typeface="Roboto"/>
                <a:cs typeface="Roboto"/>
              </a:rPr>
              <a:t>«ГП № </a:t>
            </a:r>
            <a:r>
              <a:rPr lang="ru-RU" sz="3000" dirty="0" smtClean="0">
                <a:latin typeface="Roboto"/>
                <a:ea typeface="Roboto"/>
                <a:cs typeface="Roboto"/>
              </a:rPr>
              <a:t>214 </a:t>
            </a:r>
            <a:r>
              <a:rPr lang="ru-RU" sz="3000" dirty="0">
                <a:latin typeface="Roboto"/>
                <a:ea typeface="Roboto"/>
                <a:cs typeface="Roboto"/>
              </a:rPr>
              <a:t>ДЗМ»</a:t>
            </a:r>
          </a:p>
          <a:p>
            <a:pPr>
              <a:lnSpc>
                <a:spcPct val="120000"/>
              </a:lnSpc>
            </a:pPr>
            <a:r>
              <a:rPr lang="ru-RU" sz="3000" dirty="0" smtClean="0">
                <a:latin typeface="Roboto"/>
                <a:ea typeface="Roboto"/>
                <a:cs typeface="Roboto"/>
              </a:rPr>
              <a:t>А.А. Ошноковой</a:t>
            </a:r>
            <a:endParaRPr lang="ru-RU" sz="3000" dirty="0">
              <a:latin typeface="Roboto"/>
              <a:ea typeface="Roboto"/>
              <a:cs typeface="Roboto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7824192" y="4437112"/>
            <a:ext cx="43561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l"/>
            <a:r>
              <a:rPr lang="ru-RU" sz="4500" dirty="0" smtClean="0">
                <a:latin typeface="Roboto"/>
                <a:ea typeface="Roboto"/>
                <a:cs typeface="Roboto"/>
              </a:rPr>
              <a:t>Годовой отчет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91544" y="72843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Calibri" panose="020F0502020204030204" pitchFamily="34" charset="0"/>
              </a:rPr>
              <a:t>В период пандемии </a:t>
            </a:r>
            <a:r>
              <a:rPr lang="en-US" sz="4000" dirty="0">
                <a:latin typeface="Calibri" panose="020F0502020204030204" pitchFamily="34" charset="0"/>
              </a:rPr>
              <a:t>COVID</a:t>
            </a:r>
            <a:r>
              <a:rPr lang="ru-RU" sz="4000" dirty="0">
                <a:latin typeface="Calibri" panose="020F0502020204030204" pitchFamily="34" charset="0"/>
              </a:rPr>
              <a:t> </a:t>
            </a:r>
            <a:r>
              <a:rPr lang="ru-RU" sz="4000" dirty="0" smtClean="0">
                <a:latin typeface="Calibri" panose="020F0502020204030204" pitchFamily="34" charset="0"/>
              </a:rPr>
              <a:t>-19 </a:t>
            </a:r>
            <a:endParaRPr lang="ru-RU" sz="4000" dirty="0">
              <a:latin typeface="Calibri" panose="020F050202020403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6547" y="978554"/>
            <a:ext cx="11570913" cy="571611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Выявлено </a:t>
            </a:r>
            <a:r>
              <a:rPr lang="ru-RU" sz="2400" dirty="0">
                <a:solidFill>
                  <a:srgbClr val="002060"/>
                </a:solidFill>
              </a:rPr>
              <a:t>ОРВИ - </a:t>
            </a:r>
            <a:r>
              <a:rPr lang="ru-RU" sz="2400" b="1" dirty="0" smtClean="0">
                <a:solidFill>
                  <a:srgbClr val="002060"/>
                </a:solidFill>
              </a:rPr>
              <a:t>38357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COVID</a:t>
            </a:r>
            <a:r>
              <a:rPr lang="ru-RU" sz="2400" dirty="0">
                <a:solidFill>
                  <a:srgbClr val="002060"/>
                </a:solidFill>
              </a:rPr>
              <a:t> 19 </a:t>
            </a:r>
            <a:r>
              <a:rPr lang="ru-RU" sz="2400" dirty="0" smtClean="0">
                <a:solidFill>
                  <a:srgbClr val="002060"/>
                </a:solidFill>
              </a:rPr>
              <a:t>– </a:t>
            </a:r>
            <a:r>
              <a:rPr lang="ru-RU" sz="2400" b="1" dirty="0" smtClean="0">
                <a:solidFill>
                  <a:srgbClr val="002060"/>
                </a:solidFill>
              </a:rPr>
              <a:t>17321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пневмоний – </a:t>
            </a:r>
            <a:r>
              <a:rPr lang="ru-RU" sz="2400" b="1" dirty="0" smtClean="0">
                <a:solidFill>
                  <a:srgbClr val="002060"/>
                </a:solidFill>
              </a:rPr>
              <a:t>3270</a:t>
            </a:r>
            <a:r>
              <a:rPr lang="ru-RU" sz="2400" dirty="0" smtClean="0">
                <a:solidFill>
                  <a:srgbClr val="002060"/>
                </a:solidFill>
              </a:rPr>
              <a:t>, из них с </a:t>
            </a:r>
            <a:r>
              <a:rPr lang="en-US" sz="2400" dirty="0" smtClean="0">
                <a:solidFill>
                  <a:srgbClr val="002060"/>
                </a:solidFill>
              </a:rPr>
              <a:t>COVID</a:t>
            </a:r>
            <a:r>
              <a:rPr lang="ru-RU" sz="2400" dirty="0" smtClean="0">
                <a:solidFill>
                  <a:srgbClr val="002060"/>
                </a:solidFill>
              </a:rPr>
              <a:t> 19 - </a:t>
            </a:r>
            <a:r>
              <a:rPr lang="ru-RU" sz="2400" b="1" dirty="0" smtClean="0">
                <a:solidFill>
                  <a:srgbClr val="002060"/>
                </a:solidFill>
              </a:rPr>
              <a:t>2971</a:t>
            </a:r>
            <a:r>
              <a:rPr lang="ru-RU" sz="2400" dirty="0" smtClean="0">
                <a:solidFill>
                  <a:srgbClr val="002060"/>
                </a:solidFill>
              </a:rPr>
              <a:t>, бактериальные пневмонии – 285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ПЦР </a:t>
            </a:r>
            <a:r>
              <a:rPr lang="ru-RU" sz="2400" dirty="0">
                <a:solidFill>
                  <a:srgbClr val="002060"/>
                </a:solidFill>
              </a:rPr>
              <a:t>на новую коронавирусную </a:t>
            </a:r>
            <a:r>
              <a:rPr lang="ru-RU" sz="2400" dirty="0" smtClean="0">
                <a:solidFill>
                  <a:srgbClr val="002060"/>
                </a:solidFill>
              </a:rPr>
              <a:t>инфекцию </a:t>
            </a:r>
            <a:r>
              <a:rPr lang="ru-RU" sz="2400" dirty="0">
                <a:solidFill>
                  <a:srgbClr val="002060"/>
                </a:solidFill>
              </a:rPr>
              <a:t>проведено </a:t>
            </a:r>
            <a:r>
              <a:rPr lang="ru-RU" sz="2400" b="1" dirty="0" smtClean="0">
                <a:solidFill>
                  <a:srgbClr val="002060"/>
                </a:solidFill>
              </a:rPr>
              <a:t>48801 </a:t>
            </a:r>
            <a:r>
              <a:rPr lang="ru-RU" sz="2400" dirty="0">
                <a:solidFill>
                  <a:srgbClr val="002060"/>
                </a:solidFill>
              </a:rPr>
              <a:t>пациентам </a:t>
            </a:r>
            <a:r>
              <a:rPr lang="ru-RU" sz="2400" dirty="0" smtClean="0">
                <a:solidFill>
                  <a:srgbClr val="002060"/>
                </a:solidFill>
              </a:rPr>
              <a:t>(</a:t>
            </a:r>
            <a:r>
              <a:rPr lang="ru-RU" sz="2400" b="1" dirty="0" smtClean="0">
                <a:solidFill>
                  <a:srgbClr val="002060"/>
                </a:solidFill>
              </a:rPr>
              <a:t>83497</a:t>
            </a:r>
            <a:r>
              <a:rPr lang="ru-RU" sz="2400" dirty="0" smtClean="0">
                <a:solidFill>
                  <a:srgbClr val="002060"/>
                </a:solidFill>
              </a:rPr>
              <a:t> исследований)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Пациенты с ОРВИ, коронавирусной инфекцией и пневмониями обеспечивались лекарственными препаратами </a:t>
            </a:r>
            <a:r>
              <a:rPr lang="ru-RU" sz="2400" dirty="0" smtClean="0">
                <a:solidFill>
                  <a:srgbClr val="002060"/>
                </a:solidFill>
              </a:rPr>
              <a:t>бесплатно. Проводилась </a:t>
            </a:r>
            <a:r>
              <a:rPr lang="ru-RU" sz="2400" dirty="0">
                <a:solidFill>
                  <a:srgbClr val="002060"/>
                </a:solidFill>
              </a:rPr>
              <a:t>дезинфекция во всех рабочих </a:t>
            </a:r>
            <a:r>
              <a:rPr lang="ru-RU" sz="2400" dirty="0" smtClean="0">
                <a:solidFill>
                  <a:srgbClr val="002060"/>
                </a:solidFill>
              </a:rPr>
              <a:t>помещениях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И</a:t>
            </a:r>
            <a:r>
              <a:rPr lang="ru-RU" sz="2400" dirty="0" smtClean="0">
                <a:solidFill>
                  <a:srgbClr val="002060"/>
                </a:solidFill>
              </a:rPr>
              <a:t>зрасходовано </a:t>
            </a:r>
            <a:r>
              <a:rPr lang="ru-RU" sz="2400" dirty="0">
                <a:solidFill>
                  <a:srgbClr val="002060"/>
                </a:solidFill>
              </a:rPr>
              <a:t>23 </a:t>
            </a:r>
            <a:r>
              <a:rPr lang="ru-RU" sz="2400" dirty="0" smtClean="0">
                <a:solidFill>
                  <a:srgbClr val="002060"/>
                </a:solidFill>
              </a:rPr>
              <a:t>540 </a:t>
            </a:r>
            <a:r>
              <a:rPr lang="ru-RU" sz="2400" dirty="0">
                <a:solidFill>
                  <a:srgbClr val="002060"/>
                </a:solidFill>
              </a:rPr>
              <a:t>костюмов, респираторов, очков; </a:t>
            </a:r>
            <a:r>
              <a:rPr lang="ru-RU" sz="2400" dirty="0" smtClean="0">
                <a:solidFill>
                  <a:srgbClr val="002060"/>
                </a:solidFill>
              </a:rPr>
              <a:t>817</a:t>
            </a:r>
            <a:r>
              <a:rPr lang="ru-RU" sz="2400" dirty="0">
                <a:solidFill>
                  <a:srgbClr val="002060"/>
                </a:solidFill>
              </a:rPr>
              <a:t> 500 перчаток, </a:t>
            </a:r>
            <a:r>
              <a:rPr lang="ru-RU" sz="2400" dirty="0" smtClean="0">
                <a:solidFill>
                  <a:srgbClr val="002060"/>
                </a:solidFill>
              </a:rPr>
              <a:t>89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dirty="0" smtClean="0">
                <a:solidFill>
                  <a:srgbClr val="002060"/>
                </a:solidFill>
              </a:rPr>
              <a:t>500 </a:t>
            </a:r>
            <a:r>
              <a:rPr lang="ru-RU" sz="2400" dirty="0">
                <a:solidFill>
                  <a:srgbClr val="002060"/>
                </a:solidFill>
              </a:rPr>
              <a:t>одноразовых халатов, </a:t>
            </a:r>
            <a:r>
              <a:rPr lang="ru-RU" sz="2400" dirty="0" smtClean="0">
                <a:solidFill>
                  <a:srgbClr val="002060"/>
                </a:solidFill>
              </a:rPr>
              <a:t>947</a:t>
            </a:r>
            <a:r>
              <a:rPr lang="ru-RU" sz="2400" dirty="0">
                <a:solidFill>
                  <a:srgbClr val="002060"/>
                </a:solidFill>
              </a:rPr>
              <a:t> 000 медицинских масок, использовалось не менее </a:t>
            </a:r>
            <a:r>
              <a:rPr lang="ru-RU" sz="2400" dirty="0" smtClean="0">
                <a:solidFill>
                  <a:srgbClr val="002060"/>
                </a:solidFill>
              </a:rPr>
              <a:t>725 </a:t>
            </a:r>
            <a:r>
              <a:rPr lang="ru-RU" sz="2400" dirty="0">
                <a:solidFill>
                  <a:srgbClr val="002060"/>
                </a:solidFill>
              </a:rPr>
              <a:t>литров дезинфицирующих средств в вирулицидных </a:t>
            </a:r>
            <a:r>
              <a:rPr lang="ru-RU" sz="2400" dirty="0" smtClean="0">
                <a:solidFill>
                  <a:srgbClr val="002060"/>
                </a:solidFill>
              </a:rPr>
              <a:t>концентрациях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Льготные лекарственные препараты выписаны 19689 пациентам.</a:t>
            </a:r>
          </a:p>
        </p:txBody>
      </p:sp>
    </p:spTree>
    <p:extLst>
      <p:ext uri="{BB962C8B-B14F-4D97-AF65-F5344CB8AC3E}">
        <p14:creationId xmlns:p14="http://schemas.microsoft.com/office/powerpoint/2010/main" val="29382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03512" y="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Calibri" panose="020F0502020204030204" pitchFamily="34" charset="0"/>
              </a:rPr>
              <a:t>Углубленная диспансеризация</a:t>
            </a:r>
            <a:endParaRPr lang="ru-RU" sz="360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736939"/>
              </p:ext>
            </p:extLst>
          </p:nvPr>
        </p:nvGraphicFramePr>
        <p:xfrm>
          <a:off x="198418" y="2060848"/>
          <a:ext cx="11953328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4"/>
                <a:gridCol w="597666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этап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этап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</a:tr>
              <a:tr h="2515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сатурация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- рентгенография органов грудной клетки</a:t>
                      </a:r>
                    </a:p>
                    <a:p>
                      <a:pPr marL="95250" indent="-95250">
                        <a:buFontTx/>
                        <a:buChar char="-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спирометрия</a:t>
                      </a:r>
                      <a:endParaRPr lang="ru-RU" sz="2000" dirty="0">
                        <a:solidFill>
                          <a:schemeClr val="dk1"/>
                        </a:solidFill>
                      </a:endParaRPr>
                    </a:p>
                    <a:p>
                      <a:pPr marL="95250" indent="-95250">
                        <a:buFontTx/>
                        <a:buChar char="-"/>
                      </a:pPr>
                      <a:r>
                        <a:rPr lang="ru-RU" sz="2000" baseline="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общий клинический анализ крови</a:t>
                      </a:r>
                    </a:p>
                    <a:p>
                      <a:pPr marL="95250" indent="-95250">
                        <a:buFontTx/>
                        <a:buChar char="-"/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биохимический анализ крови</a:t>
                      </a:r>
                    </a:p>
                    <a:p>
                      <a:pPr marL="95250" indent="-95250">
                        <a:buFontTx/>
                        <a:buChar char="-"/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тест с 6-минутной ходьбой </a:t>
                      </a:r>
                    </a:p>
                    <a:p>
                      <a:pPr marL="95250" indent="-95250">
                        <a:buFontTx/>
                        <a:buChar char="-"/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Д-димер в крови (для перенесших болезнь в тяжелой и средней тяжести форме)</a:t>
                      </a:r>
                    </a:p>
                    <a:p>
                      <a:pPr marL="95250" indent="-95250">
                        <a:buFontTx/>
                        <a:buChar char="-"/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рентген органов грудной клетки</a:t>
                      </a:r>
                    </a:p>
                    <a:p>
                      <a:pPr marL="95250" indent="-95250">
                        <a:buFontTx/>
                        <a:buChar char="-"/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Осмотр врача-терапевта</a:t>
                      </a:r>
                    </a:p>
                    <a:p>
                      <a:pPr marL="95250" indent="-95250">
                        <a:buFontTx/>
                        <a:buChar char="-"/>
                      </a:pPr>
                      <a:endParaRPr lang="ru-RU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Если после теста с 6-минутной ходьбой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снижена сатурация, проводятся: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КТ легких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Эхокардиография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200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повышении концентрации Д-димера в крови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проводится: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Дуплексное сканирование вен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83432" y="1052736"/>
            <a:ext cx="10729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Приказ Министерства здравоохранения РФ от 1 июля 2021 г.  № 698н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Для пациентов, переболевших новой коронавирусной инфекцией , а также для всех </a:t>
            </a:r>
            <a:r>
              <a:rPr lang="ru-RU" dirty="0" smtClean="0"/>
              <a:t>желающих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В поликлинике и в Павильоне «Здоровая Москва»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3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67408" y="-278526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+mn-lt"/>
              </a:rPr>
              <a:t>АКТЦ</a:t>
            </a:r>
            <a:endParaRPr lang="ru-RU" dirty="0">
              <a:latin typeface="+mn-lt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190254" y="939607"/>
            <a:ext cx="5971680" cy="58847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работы: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17.10.2020 по 17.02.2021</a:t>
            </a:r>
          </a:p>
          <a:p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 круглосуточно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0" y="3662255"/>
            <a:ext cx="2376265" cy="3187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 r="-16"/>
          <a:stretch/>
        </p:blipFill>
        <p:spPr>
          <a:xfrm>
            <a:off x="9203679" y="3933056"/>
            <a:ext cx="2870698" cy="264628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71993" t="36488" r="5078" b="31300"/>
          <a:stretch/>
        </p:blipFill>
        <p:spPr bwMode="auto">
          <a:xfrm>
            <a:off x="9203679" y="680035"/>
            <a:ext cx="2898276" cy="2898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67344" t="27081" r="15018" b="40707"/>
          <a:stretch/>
        </p:blipFill>
        <p:spPr bwMode="auto">
          <a:xfrm>
            <a:off x="127670" y="581188"/>
            <a:ext cx="2937347" cy="2996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056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67408" y="-278526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+mn-lt"/>
              </a:rPr>
              <a:t>Вакцинация от </a:t>
            </a:r>
            <a:r>
              <a:rPr lang="en-US" dirty="0" smtClean="0">
                <a:latin typeface="+mn-lt"/>
              </a:rPr>
              <a:t>COVID-19</a:t>
            </a:r>
            <a:r>
              <a:rPr lang="ru-RU" dirty="0" smtClean="0">
                <a:latin typeface="+mn-lt"/>
              </a:rPr>
              <a:t> </a:t>
            </a:r>
            <a:endParaRPr lang="ru-RU" dirty="0">
              <a:latin typeface="+mn-lt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19936" y="1203724"/>
            <a:ext cx="6048672" cy="530931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поликлиника одной из первых вступила в кампанию по вакцинации против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вакциной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«Гам-КОВИД-Вак»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Первыми была привита наиболее уязвимая группа риска- медицинские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учреждений города Москвы. </a:t>
            </a:r>
            <a:endParaRPr lang="ru-RU" sz="3200" dirty="0" smtClean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812"/>
            <a:ext cx="5688632" cy="3001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735227"/>
            <a:ext cx="4455781" cy="314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7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67408" y="-278526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Вакцинация от </a:t>
            </a:r>
            <a:r>
              <a:rPr lang="en-US" dirty="0" smtClean="0">
                <a:latin typeface="Calibri" panose="020F0502020204030204" pitchFamily="34" charset="0"/>
              </a:rPr>
              <a:t>COVID-19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46667" y="980728"/>
            <a:ext cx="6308493" cy="571912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Вакцинация проводилась в течении всего 2021 года.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рививку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 получить любой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желающий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Вакцинация проводилась: </a:t>
            </a: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поликлинике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павильоне «Здоровая Москва»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предприятиях (ГУП «Мосгортранс»)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Выездная вакцинация на дому для маломобильных пациентов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Выездная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вакцинация для лиц, проживающих в ПНИ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3305529"/>
            <a:ext cx="4596003" cy="344700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007424" y="836712"/>
            <a:ext cx="5184576" cy="151458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Вакцинировано: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доза – 87993 человек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доза – 70328 человек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67408" y="-278526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+mn-lt"/>
              </a:rPr>
              <a:t>Вакцинация от гриппа </a:t>
            </a:r>
            <a:endParaRPr lang="ru-RU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" t="2" r="3827" b="29027"/>
          <a:stretch/>
        </p:blipFill>
        <p:spPr>
          <a:xfrm>
            <a:off x="1291556" y="974055"/>
            <a:ext cx="9824911" cy="340351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821686" y="4438241"/>
            <a:ext cx="11041702" cy="238381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3200" dirty="0" smtClean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8635" y="4702525"/>
            <a:ext cx="110275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поликлиника в эпидемический сезон 2021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г.г.,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организовала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прививочных бригад на базе санитарного транспорта у метро «Домодедовская» в период с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20.09.2021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18.11.2021,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 выходные дни, где было вакцинировано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8162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7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446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Calibri" panose="020F0502020204030204" pitchFamily="34" charset="0"/>
                <a:ea typeface="Roboto"/>
                <a:cs typeface="Roboto"/>
              </a:rPr>
              <a:t>Инвалиды и участники </a:t>
            </a:r>
            <a:r>
              <a:rPr lang="ru-RU" sz="4000" dirty="0" smtClean="0">
                <a:latin typeface="Calibri" panose="020F0502020204030204" pitchFamily="34" charset="0"/>
                <a:ea typeface="Roboto"/>
                <a:cs typeface="Roboto"/>
              </a:rPr>
              <a:t>ВОВ </a:t>
            </a:r>
            <a:r>
              <a:rPr lang="ru-RU" sz="3600" dirty="0" smtClean="0">
                <a:latin typeface="+mn-lt"/>
                <a:ea typeface="Roboto"/>
                <a:cs typeface="Roboto"/>
              </a:rPr>
              <a:t/>
            </a:r>
            <a:br>
              <a:rPr lang="ru-RU" sz="3600" dirty="0" smtClean="0">
                <a:latin typeface="+mn-lt"/>
                <a:ea typeface="Roboto"/>
                <a:cs typeface="Roboto"/>
              </a:rPr>
            </a:br>
            <a:endParaRPr lang="ru-RU" sz="36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8" t="1044" r="11444" b="19258"/>
          <a:stretch/>
        </p:blipFill>
        <p:spPr>
          <a:xfrm>
            <a:off x="156377" y="980728"/>
            <a:ext cx="3313412" cy="2900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14039" r="18073"/>
          <a:stretch/>
        </p:blipFill>
        <p:spPr>
          <a:xfrm>
            <a:off x="156377" y="3972360"/>
            <a:ext cx="3313412" cy="2861316"/>
          </a:xfrm>
          <a:prstGeom prst="rect">
            <a:avLst/>
          </a:prstGeom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478739"/>
              </p:ext>
            </p:extLst>
          </p:nvPr>
        </p:nvGraphicFramePr>
        <p:xfrm>
          <a:off x="3626166" y="3972360"/>
          <a:ext cx="8424936" cy="2861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5906096"/>
              </p:ext>
            </p:extLst>
          </p:nvPr>
        </p:nvGraphicFramePr>
        <p:xfrm>
          <a:off x="3626166" y="1027391"/>
          <a:ext cx="851850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0750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7B299-4414-4F82-ACF6-E210F4104CE6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0518793"/>
              </p:ext>
            </p:extLst>
          </p:nvPr>
        </p:nvGraphicFramePr>
        <p:xfrm>
          <a:off x="83816" y="0"/>
          <a:ext cx="12097344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67608" y="62023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2021</a:t>
            </a:r>
            <a:r>
              <a:rPr lang="ru-RU" dirty="0" smtClean="0">
                <a:latin typeface="+mn-lt"/>
              </a:rPr>
              <a:t> </a:t>
            </a:r>
            <a:r>
              <a:rPr lang="ru-RU" b="1" dirty="0" smtClean="0">
                <a:latin typeface="+mn-lt"/>
              </a:rPr>
              <a:t>год</a:t>
            </a:r>
            <a:endParaRPr lang="ru-RU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40216" y="64089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2020</a:t>
            </a:r>
            <a:r>
              <a:rPr lang="ru-RU" dirty="0" smtClean="0">
                <a:latin typeface="+mn-lt"/>
              </a:rPr>
              <a:t> </a:t>
            </a:r>
            <a:r>
              <a:rPr lang="ru-RU" b="1" dirty="0" smtClean="0">
                <a:latin typeface="+mn-lt"/>
              </a:rPr>
              <a:t>год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58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7B299-4414-4F82-ACF6-E210F4104CE6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3703315"/>
              </p:ext>
            </p:extLst>
          </p:nvPr>
        </p:nvGraphicFramePr>
        <p:xfrm>
          <a:off x="47328" y="44624"/>
          <a:ext cx="12097344" cy="6676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10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8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623392" y="97197"/>
            <a:ext cx="10515600" cy="541338"/>
          </a:xfrm>
        </p:spPr>
        <p:txBody>
          <a:bodyPr/>
          <a:lstStyle/>
          <a:p>
            <a:pPr algn="ctr"/>
            <a:r>
              <a:rPr lang="ru-RU" dirty="0" smtClean="0">
                <a:latin typeface="+mn-lt"/>
                <a:ea typeface="Roboto"/>
                <a:cs typeface="Roboto"/>
              </a:rPr>
              <a:t>Обучение врачей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277037" y="1850819"/>
            <a:ext cx="3216132" cy="1793875"/>
          </a:xfrm>
          <a:prstGeom prst="roundRect">
            <a:avLst>
              <a:gd name="adj" fmla="val 4142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374922" y="2137906"/>
            <a:ext cx="3527425" cy="11464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4400"/>
              </a:lnSpc>
            </a:pPr>
            <a:r>
              <a:rPr lang="ru-RU" sz="4000" dirty="0" smtClean="0">
                <a:latin typeface="Roboto"/>
                <a:ea typeface="Roboto"/>
                <a:cs typeface="Roboto"/>
              </a:rPr>
              <a:t>2</a:t>
            </a:r>
            <a:endParaRPr lang="ru-RU" sz="2800" dirty="0">
              <a:latin typeface="Roboto"/>
              <a:ea typeface="Roboto"/>
              <a:cs typeface="Roboto"/>
            </a:endParaRPr>
          </a:p>
          <a:p>
            <a:pPr>
              <a:lnSpc>
                <a:spcPts val="700"/>
              </a:lnSpc>
            </a:pPr>
            <a:r>
              <a:rPr lang="ru-RU" sz="1200" dirty="0">
                <a:latin typeface="Roboto"/>
                <a:ea typeface="Roboto"/>
                <a:cs typeface="Roboto"/>
              </a:rPr>
              <a:t>врача-терапевта </a:t>
            </a:r>
            <a:r>
              <a:rPr lang="ru-RU" sz="1200" dirty="0" smtClean="0">
                <a:latin typeface="Roboto"/>
                <a:ea typeface="Roboto"/>
                <a:cs typeface="Roboto"/>
              </a:rPr>
              <a:t>прошли переподготовку</a:t>
            </a:r>
            <a:endParaRPr lang="ru-RU" sz="1200" dirty="0">
              <a:latin typeface="Roboto"/>
              <a:ea typeface="Roboto"/>
              <a:cs typeface="Roboto"/>
            </a:endParaRPr>
          </a:p>
          <a:p>
            <a:r>
              <a:rPr lang="ru-RU" sz="1200" dirty="0">
                <a:latin typeface="Roboto"/>
                <a:ea typeface="Roboto"/>
                <a:cs typeface="Roboto"/>
              </a:rPr>
              <a:t>на врача общей практики</a:t>
            </a:r>
          </a:p>
          <a:p>
            <a:r>
              <a:rPr lang="ru-RU" sz="1400" dirty="0">
                <a:latin typeface="Roboto"/>
                <a:ea typeface="Roboto"/>
                <a:cs typeface="Roboto"/>
              </a:rPr>
              <a:t> </a:t>
            </a:r>
          </a:p>
        </p:txBody>
      </p:sp>
      <p:sp>
        <p:nvSpPr>
          <p:cNvPr id="16" name="Овал 15"/>
          <p:cNvSpPr/>
          <p:nvPr/>
        </p:nvSpPr>
        <p:spPr>
          <a:xfrm>
            <a:off x="7680176" y="758590"/>
            <a:ext cx="1079500" cy="1081087"/>
          </a:xfrm>
          <a:prstGeom prst="ellipse">
            <a:avLst/>
          </a:prstGeom>
          <a:solidFill>
            <a:schemeClr val="bg1"/>
          </a:solidFill>
          <a:ln w="28575"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77037" y="4856979"/>
            <a:ext cx="3214751" cy="1804244"/>
          </a:xfrm>
          <a:prstGeom prst="roundRect">
            <a:avLst>
              <a:gd name="adj" fmla="val 4142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480598" y="5058660"/>
            <a:ext cx="3011190" cy="1505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Roboto"/>
                <a:ea typeface="Roboto"/>
                <a:cs typeface="Roboto"/>
              </a:rPr>
              <a:t>На текущий момент сформировано</a:t>
            </a:r>
          </a:p>
          <a:p>
            <a:pPr>
              <a:lnSpc>
                <a:spcPts val="4400"/>
              </a:lnSpc>
            </a:pPr>
            <a:r>
              <a:rPr lang="ru-RU" sz="4000" dirty="0" smtClean="0">
                <a:latin typeface="Roboto"/>
                <a:ea typeface="Roboto"/>
                <a:cs typeface="Roboto"/>
              </a:rPr>
              <a:t>94</a:t>
            </a:r>
            <a:endParaRPr lang="ru-RU" sz="2800" dirty="0">
              <a:latin typeface="Roboto"/>
              <a:ea typeface="Roboto"/>
              <a:cs typeface="Roboto"/>
            </a:endParaRPr>
          </a:p>
          <a:p>
            <a:pPr>
              <a:lnSpc>
                <a:spcPts val="700"/>
              </a:lnSpc>
            </a:pPr>
            <a:r>
              <a:rPr lang="ru-RU" sz="1200" dirty="0" smtClean="0">
                <a:latin typeface="Roboto"/>
                <a:ea typeface="Roboto"/>
                <a:cs typeface="Roboto"/>
              </a:rPr>
              <a:t>участка </a:t>
            </a:r>
            <a:r>
              <a:rPr lang="ru-RU" sz="1200" dirty="0">
                <a:latin typeface="Roboto"/>
                <a:ea typeface="Roboto"/>
                <a:cs typeface="Roboto"/>
              </a:rPr>
              <a:t>на которых работают </a:t>
            </a:r>
            <a:r>
              <a:rPr lang="ru-RU" sz="1200" dirty="0" smtClean="0">
                <a:latin typeface="Roboto"/>
                <a:ea typeface="Roboto"/>
                <a:cs typeface="Roboto"/>
              </a:rPr>
              <a:t>:</a:t>
            </a:r>
          </a:p>
          <a:p>
            <a:pPr>
              <a:lnSpc>
                <a:spcPts val="700"/>
              </a:lnSpc>
            </a:pPr>
            <a:endParaRPr lang="ru-RU" sz="1200" dirty="0">
              <a:latin typeface="Roboto"/>
              <a:ea typeface="Roboto"/>
              <a:cs typeface="Roboto"/>
            </a:endParaRPr>
          </a:p>
          <a:p>
            <a:pPr>
              <a:lnSpc>
                <a:spcPts val="700"/>
              </a:lnSpc>
            </a:pPr>
            <a:r>
              <a:rPr lang="ru-RU" sz="1200" dirty="0" smtClean="0">
                <a:latin typeface="Roboto"/>
                <a:ea typeface="Roboto"/>
                <a:cs typeface="Roboto"/>
              </a:rPr>
              <a:t>     -врачи общей практики</a:t>
            </a:r>
          </a:p>
          <a:p>
            <a:pPr>
              <a:lnSpc>
                <a:spcPts val="700"/>
              </a:lnSpc>
            </a:pPr>
            <a:endParaRPr lang="ru-RU" sz="1200" dirty="0" smtClean="0">
              <a:latin typeface="Roboto"/>
              <a:ea typeface="Roboto"/>
              <a:cs typeface="Roboto"/>
            </a:endParaRPr>
          </a:p>
          <a:p>
            <a:pPr>
              <a:lnSpc>
                <a:spcPts val="700"/>
              </a:lnSpc>
            </a:pPr>
            <a:r>
              <a:rPr lang="ru-RU" sz="1200" dirty="0" smtClean="0">
                <a:latin typeface="Roboto"/>
                <a:ea typeface="Roboto"/>
                <a:cs typeface="Roboto"/>
              </a:rPr>
              <a:t>     -врачи терапевты – участковые </a:t>
            </a:r>
            <a:endParaRPr lang="ru-RU" sz="1200" dirty="0">
              <a:latin typeface="Roboto"/>
              <a:ea typeface="Roboto"/>
              <a:cs typeface="Roboto"/>
            </a:endParaRPr>
          </a:p>
          <a:p>
            <a:r>
              <a:rPr lang="ru-RU" sz="1400" dirty="0">
                <a:latin typeface="Roboto"/>
                <a:ea typeface="Roboto"/>
                <a:cs typeface="Roboto"/>
              </a:rPr>
              <a:t> </a:t>
            </a:r>
          </a:p>
        </p:txBody>
      </p:sp>
      <p:pic>
        <p:nvPicPr>
          <p:cNvPr id="23561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6672" y="912557"/>
            <a:ext cx="7381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Овал 29"/>
          <p:cNvSpPr/>
          <p:nvPr/>
        </p:nvSpPr>
        <p:spPr>
          <a:xfrm>
            <a:off x="7680176" y="3755195"/>
            <a:ext cx="1079500" cy="10795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BF4EE-6369-4594-99B2-0C878B43239C}" type="slidenum">
              <a:rPr lang="ru-RU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056" y="3953287"/>
            <a:ext cx="727740" cy="713185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199456" y="4497395"/>
            <a:ext cx="3216132" cy="2224080"/>
          </a:xfrm>
          <a:prstGeom prst="roundRect">
            <a:avLst>
              <a:gd name="adj" fmla="val 4142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002060"/>
                </a:solidFill>
              </a:rPr>
              <a:t>трудоустроено </a:t>
            </a:r>
            <a:r>
              <a:rPr lang="ru-RU" dirty="0" smtClean="0">
                <a:solidFill>
                  <a:srgbClr val="002060"/>
                </a:solidFill>
              </a:rPr>
              <a:t>28 </a:t>
            </a:r>
            <a:r>
              <a:rPr lang="ru-RU" dirty="0">
                <a:solidFill>
                  <a:srgbClr val="002060"/>
                </a:solidFill>
              </a:rPr>
              <a:t>молодых </a:t>
            </a:r>
            <a:r>
              <a:rPr lang="ru-RU" dirty="0" smtClean="0">
                <a:solidFill>
                  <a:srgbClr val="002060"/>
                </a:solidFill>
              </a:rPr>
              <a:t>специалистов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002060"/>
                </a:solidFill>
              </a:rPr>
              <a:t>проходили практику </a:t>
            </a:r>
            <a:r>
              <a:rPr lang="ru-RU" b="1" dirty="0" smtClean="0">
                <a:solidFill>
                  <a:srgbClr val="002060"/>
                </a:solidFill>
              </a:rPr>
              <a:t>25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студентов РНИМУ им. </a:t>
            </a:r>
            <a:r>
              <a:rPr lang="ru-RU" dirty="0" smtClean="0">
                <a:solidFill>
                  <a:srgbClr val="002060"/>
                </a:solidFill>
              </a:rPr>
              <a:t>Н.И.Пирогова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2060"/>
                </a:solidFill>
              </a:rPr>
              <a:t>25 </a:t>
            </a:r>
            <a:r>
              <a:rPr lang="ru-RU" dirty="0">
                <a:solidFill>
                  <a:srgbClr val="002060"/>
                </a:solidFill>
              </a:rPr>
              <a:t>студентов медицинских </a:t>
            </a:r>
            <a:r>
              <a:rPr lang="ru-RU" dirty="0" smtClean="0">
                <a:solidFill>
                  <a:srgbClr val="002060"/>
                </a:solidFill>
              </a:rPr>
              <a:t>колледжей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564904"/>
            <a:ext cx="326436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11" y="404664"/>
            <a:ext cx="322808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филиал № 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69046" y="2525311"/>
            <a:ext cx="3287595" cy="2520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730461" y="4189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ГБУЗ «ГП № 214 ДЗМ»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83432" y="21955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Филиал № 1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840416" y="216421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Филиал № 2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512462" y="3140968"/>
            <a:ext cx="5256584" cy="337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n-lt"/>
              </a:rPr>
              <a:t>Поликлиники </a:t>
            </a:r>
            <a:r>
              <a:rPr lang="ru-RU" dirty="0">
                <a:latin typeface="+mn-lt"/>
              </a:rPr>
              <a:t>расположены в трех типовых девятиэтажных зданиях, расположенных по адресам:</a:t>
            </a:r>
          </a:p>
          <a:p>
            <a:pPr lvl="0" algn="ctr"/>
            <a:r>
              <a:rPr lang="ru-RU" dirty="0">
                <a:latin typeface="+mn-lt"/>
              </a:rPr>
              <a:t>ГБУЗ «ГП №214 ДЗМ» - г.Москва, ул. Елецкая, д.14;</a:t>
            </a:r>
          </a:p>
          <a:p>
            <a:pPr lvl="0" algn="ctr"/>
            <a:r>
              <a:rPr lang="ru-RU" dirty="0">
                <a:latin typeface="+mn-lt"/>
              </a:rPr>
              <a:t>Филиал №1 – г.Москва, 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Ореховый </a:t>
            </a:r>
            <a:r>
              <a:rPr lang="ru-RU" dirty="0">
                <a:latin typeface="+mn-lt"/>
              </a:rPr>
              <a:t>бульвар, д. 35, корп. 2;</a:t>
            </a:r>
          </a:p>
          <a:p>
            <a:pPr lvl="0" algn="ctr"/>
            <a:r>
              <a:rPr lang="ru-RU" dirty="0">
                <a:latin typeface="+mn-lt"/>
              </a:rPr>
              <a:t>Филиал №2 – г.Москва, 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ул</a:t>
            </a:r>
            <a:r>
              <a:rPr lang="ru-RU" dirty="0">
                <a:latin typeface="+mn-lt"/>
              </a:rPr>
              <a:t>. Генерала Белова, д.19, корп.2.</a:t>
            </a:r>
          </a:p>
          <a:p>
            <a:pPr algn="ctr"/>
            <a:r>
              <a:rPr lang="ru-RU" dirty="0">
                <a:latin typeface="+mn-lt"/>
              </a:rPr>
              <a:t>Мощность поликлиники  составляет 3720 посещений в смену.</a:t>
            </a:r>
          </a:p>
          <a:p>
            <a:pPr algn="ctr"/>
            <a:r>
              <a:rPr lang="ru-RU" sz="1550" dirty="0" smtClean="0">
                <a:latin typeface="+mn-lt"/>
              </a:rPr>
              <a:t> </a:t>
            </a:r>
            <a:endParaRPr lang="ru-RU" sz="1550" dirty="0">
              <a:latin typeface="+mn-lt"/>
            </a:endParaRPr>
          </a:p>
          <a:p>
            <a:endParaRPr lang="ru-RU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360" y="5954520"/>
            <a:ext cx="11721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	С </a:t>
            </a:r>
            <a:r>
              <a:rPr lang="ru-RU" sz="1600" dirty="0"/>
              <a:t>10.03.2021 года по настоящее время в Филиале № 2 проводится капитальный ремонт в соответствии с распоряжением ДЗМ 346-р от 08.02.2019. Прием населения, прикрепленного к Филиалу № 2, терапевтической службой и </a:t>
            </a:r>
            <a:r>
              <a:rPr lang="ru-RU" sz="1600" dirty="0" smtClean="0"/>
              <a:t>врачами-специалистами </a:t>
            </a:r>
            <a:r>
              <a:rPr lang="ru-RU" sz="1600" dirty="0"/>
              <a:t>осуществляется в головном здании и Филиала № 1 амбулаторного центра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320136" y="485957"/>
            <a:ext cx="4680520" cy="6218171"/>
          </a:xfrm>
          <a:prstGeom prst="roundRect">
            <a:avLst>
              <a:gd name="adj" fmla="val 1761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Терапевтические отделения - 6 (включая «хроников»)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Хирургическое отделение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Кардиологическое отделение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Неврологическое отделение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Отоларингологическое отделение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Офтальмологическое отделение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Урологическое отделение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</a:rPr>
              <a:t>Отделение рентгенологической диагностики </a:t>
            </a:r>
            <a:r>
              <a:rPr lang="ru-RU" sz="1200" dirty="0">
                <a:solidFill>
                  <a:srgbClr val="002060"/>
                </a:solidFill>
              </a:rPr>
              <a:t>(включая КТ, МРТ)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Эндоскопическое </a:t>
            </a:r>
            <a:r>
              <a:rPr lang="ru-RU" sz="1200" dirty="0" smtClean="0">
                <a:solidFill>
                  <a:srgbClr val="002060"/>
                </a:solidFill>
              </a:rPr>
              <a:t>отделение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</a:rPr>
              <a:t>Эндокринологическое отделение</a:t>
            </a:r>
            <a:endParaRPr lang="ru-RU" sz="1200" dirty="0">
              <a:solidFill>
                <a:srgbClr val="00206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Отделение медицинской реабилитации 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Отделение функциональной диагностики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Отделение ультразвуковой диагностики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Консультативное отделение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Центр здоровья (в том числе кабинет по отказу от курения)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Отделение медицинской профилактики (2 кабинета профилактики)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Травматолого-ортопедическое отделение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Отделение по оказанию медицинской помощи взрослому населению на дому (в том числе кабинет патронажной медицинской </a:t>
            </a:r>
            <a:r>
              <a:rPr lang="ru-RU" sz="1200" dirty="0" smtClean="0">
                <a:solidFill>
                  <a:srgbClr val="002060"/>
                </a:solidFill>
              </a:rPr>
              <a:t>службы)</a:t>
            </a:r>
            <a:endParaRPr lang="ru-RU" sz="1200" dirty="0">
              <a:solidFill>
                <a:srgbClr val="00206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СИО (справочно-информационный отдел)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Клинико-диагностическая лаборатория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КИЗ (Кабинет инфекционных заболеваний)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Отделение по оказанию платных медицинских услуг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Дневной стационар на </a:t>
            </a:r>
            <a:r>
              <a:rPr lang="ru-RU" sz="1200" dirty="0" smtClean="0">
                <a:solidFill>
                  <a:srgbClr val="002060"/>
                </a:solidFill>
              </a:rPr>
              <a:t>25 </a:t>
            </a:r>
            <a:r>
              <a:rPr lang="ru-RU" sz="1200" dirty="0">
                <a:solidFill>
                  <a:srgbClr val="002060"/>
                </a:solidFill>
              </a:rPr>
              <a:t>коек, </a:t>
            </a:r>
            <a:r>
              <a:rPr lang="ru-RU" sz="1200" dirty="0" smtClean="0">
                <a:solidFill>
                  <a:srgbClr val="002060"/>
                </a:solidFill>
              </a:rPr>
              <a:t>50 </a:t>
            </a:r>
            <a:r>
              <a:rPr lang="ru-RU" sz="1200" dirty="0">
                <a:solidFill>
                  <a:srgbClr val="002060"/>
                </a:solidFill>
              </a:rPr>
              <a:t>мест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</a:rPr>
              <a:t>Отделения медицинской профилактики №1 и №3  для оказания медицинской помощи больным с </a:t>
            </a:r>
            <a:r>
              <a:rPr lang="en-US" sz="1200" dirty="0" smtClean="0">
                <a:solidFill>
                  <a:srgbClr val="002060"/>
                </a:solidFill>
              </a:rPr>
              <a:t>COVID-19</a:t>
            </a:r>
            <a:endParaRPr lang="ru-RU" sz="1200" dirty="0" smtClean="0">
              <a:solidFill>
                <a:srgbClr val="00206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Отделения медицинской профилактики </a:t>
            </a:r>
            <a:r>
              <a:rPr lang="ru-RU" sz="1200" dirty="0" smtClean="0">
                <a:solidFill>
                  <a:srgbClr val="002060"/>
                </a:solidFill>
              </a:rPr>
              <a:t>№4 для гражданской вакцинации против </a:t>
            </a:r>
            <a:r>
              <a:rPr lang="en-US" sz="1200" dirty="0">
                <a:solidFill>
                  <a:srgbClr val="002060"/>
                </a:solidFill>
              </a:rPr>
              <a:t>COVID-19</a:t>
            </a:r>
            <a:endParaRPr lang="ru-RU" sz="1200" dirty="0">
              <a:solidFill>
                <a:srgbClr val="00206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96991" y="-129613"/>
            <a:ext cx="30630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 smtClean="0"/>
              <a:t>Отделения</a:t>
            </a:r>
            <a:endParaRPr lang="ru-RU" sz="4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" t="19551" b="17450"/>
          <a:stretch/>
        </p:blipFill>
        <p:spPr>
          <a:xfrm>
            <a:off x="78758" y="732618"/>
            <a:ext cx="3695434" cy="29754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427" y="2928498"/>
            <a:ext cx="357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Отделение рентгенологической диагностики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2" r="-2254"/>
          <a:stretch/>
        </p:blipFill>
        <p:spPr>
          <a:xfrm>
            <a:off x="3774192" y="3654784"/>
            <a:ext cx="3545944" cy="32032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42827" y="6350671"/>
            <a:ext cx="354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Приём врачей специалистов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5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91621" y="31965"/>
            <a:ext cx="11167988" cy="825500"/>
          </a:xfrm>
        </p:spPr>
        <p:txBody>
          <a:bodyPr anchor="t"/>
          <a:lstStyle/>
          <a:p>
            <a:r>
              <a:rPr lang="ru-RU" sz="4000" dirty="0" smtClean="0">
                <a:latin typeface="Calibri" panose="020F0502020204030204" pitchFamily="34" charset="0"/>
                <a:ea typeface="Roboto"/>
                <a:cs typeface="Roboto"/>
              </a:rPr>
              <a:t>Повышение комфорта пребывания в поликлинике</a:t>
            </a:r>
          </a:p>
        </p:txBody>
      </p:sp>
      <p:sp>
        <p:nvSpPr>
          <p:cNvPr id="5" name="Прямоугольник 28"/>
          <p:cNvSpPr>
            <a:spLocks noChangeArrowheads="1"/>
          </p:cNvSpPr>
          <p:nvPr/>
        </p:nvSpPr>
        <p:spPr bwMode="auto">
          <a:xfrm>
            <a:off x="1594281" y="572245"/>
            <a:ext cx="10571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Roboto"/>
                <a:ea typeface="Roboto"/>
                <a:cs typeface="Roboto"/>
              </a:rPr>
              <a:t>Организованы зоны комфортного ожидания приема дежурного врача</a:t>
            </a:r>
          </a:p>
        </p:txBody>
      </p:sp>
      <p:sp>
        <p:nvSpPr>
          <p:cNvPr id="6" name="Прямоугольник 42"/>
          <p:cNvSpPr>
            <a:spLocks noChangeArrowheads="1"/>
          </p:cNvSpPr>
          <p:nvPr/>
        </p:nvSpPr>
        <p:spPr bwMode="auto">
          <a:xfrm>
            <a:off x="2351584" y="942132"/>
            <a:ext cx="108807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Roboto"/>
                <a:ea typeface="Roboto"/>
                <a:cs typeface="Roboto"/>
              </a:rPr>
              <a:t>Положительный эффект от организации зон комфортного ожидания</a:t>
            </a:r>
            <a:r>
              <a:rPr lang="ru-RU" sz="1400" dirty="0">
                <a:latin typeface="Roboto"/>
                <a:ea typeface="Roboto"/>
                <a:cs typeface="Roboto"/>
              </a:rPr>
              <a:t>:</a:t>
            </a:r>
          </a:p>
        </p:txBody>
      </p:sp>
      <p:sp>
        <p:nvSpPr>
          <p:cNvPr id="7" name="Прямоугольник 32"/>
          <p:cNvSpPr>
            <a:spLocks noChangeArrowheads="1"/>
          </p:cNvSpPr>
          <p:nvPr/>
        </p:nvSpPr>
        <p:spPr bwMode="auto">
          <a:xfrm>
            <a:off x="1" y="1248519"/>
            <a:ext cx="4496792" cy="533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Разделение потоков здоровых </a:t>
            </a:r>
            <a:r>
              <a:rPr lang="ru-RU" sz="2300" dirty="0" smtClean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и </a:t>
            </a:r>
            <a:r>
              <a:rPr lang="ru-RU" sz="2300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болеющих </a:t>
            </a:r>
            <a:r>
              <a:rPr lang="ru-RU" sz="2300" dirty="0" smtClean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пациентов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300" dirty="0" smtClean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Наличие достаточного </a:t>
            </a:r>
            <a:r>
              <a:rPr lang="ru-RU" sz="2300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количества посадочных мест для ожидания </a:t>
            </a:r>
            <a:r>
              <a:rPr lang="ru-RU" sz="2300" dirty="0" smtClean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приема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300" dirty="0" smtClean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Информирование пациентов о движении «живой» очереди через информационное табло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300" dirty="0" smtClean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Визуальный </a:t>
            </a:r>
            <a:r>
              <a:rPr lang="ru-RU" sz="2300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контроль пациентов, </a:t>
            </a:r>
            <a:r>
              <a:rPr lang="ru-RU" sz="2300" dirty="0" smtClean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находящихся </a:t>
            </a:r>
            <a:r>
              <a:rPr lang="ru-RU" sz="2300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в очереди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 smtClean="0">
              <a:latin typeface="Roboto"/>
              <a:ea typeface="Roboto"/>
              <a:cs typeface="Roboto"/>
            </a:endParaRPr>
          </a:p>
          <a:p>
            <a:endParaRPr lang="ru-RU" sz="1400" dirty="0">
              <a:latin typeface="Roboto"/>
              <a:ea typeface="Roboto"/>
              <a:cs typeface="Roboto"/>
            </a:endParaRPr>
          </a:p>
          <a:p>
            <a:endParaRPr lang="ru-RU" sz="1400" dirty="0">
              <a:latin typeface="Roboto"/>
              <a:ea typeface="Roboto"/>
              <a:cs typeface="Robot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3"/>
          <a:stretch/>
        </p:blipFill>
        <p:spPr>
          <a:xfrm>
            <a:off x="8614295" y="1242231"/>
            <a:ext cx="3507517" cy="28740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838" y="3761657"/>
            <a:ext cx="4128457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7324" y="-99392"/>
            <a:ext cx="68051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atin typeface="Calibri" panose="020F0502020204030204" pitchFamily="34" charset="0"/>
              </a:rPr>
              <a:t>Организация записи на прием</a:t>
            </a:r>
            <a:endParaRPr lang="ru-RU" sz="4000" dirty="0">
              <a:latin typeface="Calibri" panose="020F0502020204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87594" y="836712"/>
            <a:ext cx="4804406" cy="579313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54161" y="1215048"/>
            <a:ext cx="439234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780">
              <a:spcAft>
                <a:spcPts val="0"/>
              </a:spcAft>
              <a:tabLst>
                <a:tab pos="45021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ГБУЗ «ГП № 214 ДЗМ» и филиалах оказание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первичной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медико-санитарной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помощи в плановом порядке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предварительной записи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пациентов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прием к ВОПам, врачам- терапевтам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участковым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 врачам специалистам первого уровня,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организованной:</a:t>
            </a:r>
          </a:p>
          <a:p>
            <a:pPr marR="17780">
              <a:spcAft>
                <a:spcPts val="0"/>
              </a:spcAft>
              <a:tabLst>
                <a:tab pos="450215" algn="l"/>
              </a:tabLs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17780" indent="-285750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021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портал государственных и муниципальных услуг города Москвы (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pgu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раздел «Запись на прием к врачу»;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«инфоматы», установленные в холле регистратуры поликлиники;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приложение, (если мобильное устройство работает под управлением операционной системы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iOS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Android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единую телефонную службу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центра 8(495) 539-30-00, круглосуточно, с декабря 122;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личном обращении в поликлинику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прием к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врачам-специалистам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второго уровня: кардиологу, неврологу, эндокринологу и др. по направлению лечащего врача.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0" y="627590"/>
            <a:ext cx="3582590" cy="26869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4" y="3318685"/>
            <a:ext cx="3532088" cy="35320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75" y="2232910"/>
            <a:ext cx="3439573" cy="311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6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91344" y="2106929"/>
            <a:ext cx="74168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Все обращения рассматриваются в индивидуальном порядке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 случае негативного отзыва администрация поликлиники вступает в непосредственный диалог с пациентом для решения проблемы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Горячая </a:t>
            </a:r>
            <a:r>
              <a:rPr lang="ru-RU" sz="2400" dirty="0"/>
              <a:t>линия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Изучаются предложения граждан по улучшению работы поликлиники с использованием обратной связи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3392" y="160089"/>
            <a:ext cx="109452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Calibri" panose="020F0502020204030204" pitchFamily="34" charset="0"/>
              </a:rPr>
              <a:t>Работа по рассмотрению жалоб</a:t>
            </a:r>
            <a:endParaRPr lang="ru-RU" sz="4400" dirty="0"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6270" r="11106"/>
          <a:stretch/>
        </p:blipFill>
        <p:spPr>
          <a:xfrm>
            <a:off x="7536160" y="1123003"/>
            <a:ext cx="4645553" cy="502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1344" y="81481"/>
            <a:ext cx="12385376" cy="541338"/>
          </a:xfrm>
        </p:spPr>
        <p:txBody>
          <a:bodyPr/>
          <a:lstStyle/>
          <a:p>
            <a:r>
              <a:rPr lang="ru-RU" sz="3600" dirty="0" smtClean="0">
                <a:latin typeface="Calibri" panose="020F0502020204030204" pitchFamily="34" charset="0"/>
                <a:ea typeface="Roboto"/>
                <a:cs typeface="Roboto"/>
              </a:rPr>
              <a:t>Мероприятия в поликлиниках, реализованные в 2021 году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3795" y="1719001"/>
            <a:ext cx="2052638" cy="5041900"/>
          </a:xfrm>
          <a:prstGeom prst="roundRect">
            <a:avLst>
              <a:gd name="adj" fmla="val 3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948645" y="1100136"/>
            <a:ext cx="1265238" cy="1265237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53494" y="1704239"/>
            <a:ext cx="2107768" cy="5041900"/>
          </a:xfrm>
          <a:prstGeom prst="roundRect">
            <a:avLst>
              <a:gd name="adj" fmla="val 3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83779" y="1679575"/>
            <a:ext cx="2366162" cy="5041900"/>
          </a:xfrm>
          <a:prstGeom prst="roundRect">
            <a:avLst>
              <a:gd name="adj" fmla="val 3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541324" y="1704239"/>
            <a:ext cx="2052638" cy="5041900"/>
          </a:xfrm>
          <a:prstGeom prst="roundRect">
            <a:avLst>
              <a:gd name="adj" fmla="val 34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998530" y="1013866"/>
            <a:ext cx="1265238" cy="1265237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6766254" y="1028562"/>
            <a:ext cx="1265238" cy="1265237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9858477" y="1105691"/>
            <a:ext cx="1265238" cy="1265237"/>
          </a:xfrm>
          <a:prstGeom prst="ellipse">
            <a:avLst/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72"/>
          <p:cNvSpPr>
            <a:spLocks noChangeArrowheads="1"/>
          </p:cNvSpPr>
          <p:nvPr/>
        </p:nvSpPr>
        <p:spPr bwMode="auto">
          <a:xfrm>
            <a:off x="828700" y="2478881"/>
            <a:ext cx="2065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>
                <a:latin typeface="Roboto"/>
                <a:ea typeface="Roboto"/>
                <a:cs typeface="Roboto"/>
              </a:rPr>
              <a:t>Оптимизация работы поликлиники</a:t>
            </a:r>
          </a:p>
        </p:txBody>
      </p:sp>
      <p:sp>
        <p:nvSpPr>
          <p:cNvPr id="21" name="Прямоугольник 77"/>
          <p:cNvSpPr>
            <a:spLocks noChangeArrowheads="1"/>
          </p:cNvSpPr>
          <p:nvPr/>
        </p:nvSpPr>
        <p:spPr bwMode="auto">
          <a:xfrm>
            <a:off x="708025" y="2924175"/>
            <a:ext cx="205263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200" dirty="0">
                <a:latin typeface="Roboto"/>
                <a:ea typeface="Roboto"/>
                <a:cs typeface="Roboto"/>
              </a:rPr>
              <a:t>Оптимизация работы </a:t>
            </a:r>
            <a:r>
              <a:rPr lang="en-US" sz="1200" dirty="0">
                <a:latin typeface="Roboto"/>
                <a:ea typeface="Roboto"/>
                <a:cs typeface="Roboto"/>
              </a:rPr>
              <a:t>Call</a:t>
            </a:r>
            <a:r>
              <a:rPr lang="ru-RU" sz="1200" dirty="0" smtClean="0">
                <a:latin typeface="Roboto"/>
                <a:ea typeface="Roboto"/>
                <a:cs typeface="Roboto"/>
              </a:rPr>
              <a:t>-центра</a:t>
            </a:r>
            <a:r>
              <a:rPr lang="en-US" sz="1200" dirty="0" smtClean="0">
                <a:latin typeface="Roboto"/>
                <a:ea typeface="Roboto"/>
                <a:cs typeface="Roboto"/>
              </a:rPr>
              <a:t> </a:t>
            </a:r>
            <a:r>
              <a:rPr lang="ru-RU" sz="1200" dirty="0" smtClean="0">
                <a:latin typeface="Roboto"/>
                <a:ea typeface="Roboto"/>
                <a:cs typeface="Roboto"/>
              </a:rPr>
              <a:t>через единый номер ЕМСС: 122</a:t>
            </a:r>
            <a:endParaRPr lang="ru-RU" sz="1200" dirty="0">
              <a:latin typeface="Roboto"/>
              <a:ea typeface="Roboto"/>
              <a:cs typeface="Roboto"/>
            </a:endParaRPr>
          </a:p>
          <a:p>
            <a:pPr marL="171450" indent="-171450">
              <a:buFont typeface="Arial" charset="0"/>
              <a:buChar char="•"/>
            </a:pPr>
            <a:r>
              <a:rPr lang="ru-RU" sz="1200" dirty="0">
                <a:latin typeface="Roboto"/>
                <a:ea typeface="Roboto"/>
                <a:cs typeface="Roboto"/>
              </a:rPr>
              <a:t>Развитие справочно-информационного отдела и входной группы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>
                <a:latin typeface="Roboto"/>
                <a:ea typeface="Roboto"/>
                <a:cs typeface="Roboto"/>
              </a:rPr>
              <a:t>Внедрение стандарта организации рабочего пространства по принципу 5С на стойке информации, мед. посту и в кабинетах дежурного врача и врачей общей </a:t>
            </a:r>
            <a:r>
              <a:rPr lang="ru-RU" sz="1200" dirty="0" smtClean="0">
                <a:latin typeface="Roboto"/>
                <a:ea typeface="Roboto"/>
                <a:cs typeface="Roboto"/>
              </a:rPr>
              <a:t>практики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 smtClean="0"/>
              <a:t>Сервис-лаборатория </a:t>
            </a:r>
            <a:r>
              <a:rPr lang="ru-RU" sz="1200" dirty="0"/>
              <a:t>– получение результатов медицинских анализов в электронном виде</a:t>
            </a:r>
            <a:endParaRPr lang="ru-RU" sz="1200" dirty="0">
              <a:latin typeface="Roboto"/>
              <a:ea typeface="Roboto"/>
              <a:cs typeface="Roboto"/>
            </a:endParaRPr>
          </a:p>
        </p:txBody>
      </p:sp>
      <p:sp>
        <p:nvSpPr>
          <p:cNvPr id="22" name="Прямоугольник 68"/>
          <p:cNvSpPr>
            <a:spLocks noChangeArrowheads="1"/>
          </p:cNvSpPr>
          <p:nvPr/>
        </p:nvSpPr>
        <p:spPr bwMode="auto">
          <a:xfrm>
            <a:off x="3553494" y="2474095"/>
            <a:ext cx="21505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latin typeface="Roboto"/>
                <a:ea typeface="Roboto"/>
                <a:cs typeface="Roboto"/>
              </a:rPr>
              <a:t>Открытая информационная среда</a:t>
            </a:r>
          </a:p>
        </p:txBody>
      </p:sp>
      <p:sp>
        <p:nvSpPr>
          <p:cNvPr id="23" name="Прямоугольник 73"/>
          <p:cNvSpPr>
            <a:spLocks noChangeArrowheads="1"/>
          </p:cNvSpPr>
          <p:nvPr/>
        </p:nvSpPr>
        <p:spPr bwMode="auto">
          <a:xfrm>
            <a:off x="3617815" y="2925222"/>
            <a:ext cx="177457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200" dirty="0" smtClean="0">
                <a:latin typeface="Roboto"/>
                <a:ea typeface="Roboto"/>
                <a:cs typeface="Roboto"/>
              </a:rPr>
              <a:t>Мониторинг </a:t>
            </a:r>
            <a:r>
              <a:rPr lang="ru-RU" sz="1200" dirty="0">
                <a:latin typeface="Roboto"/>
                <a:ea typeface="Roboto"/>
                <a:cs typeface="Roboto"/>
              </a:rPr>
              <a:t>работы ГБУЗ «ГП </a:t>
            </a:r>
            <a:r>
              <a:rPr lang="ru-RU" sz="1200" dirty="0" smtClean="0">
                <a:latin typeface="Roboto"/>
                <a:ea typeface="Roboto"/>
                <a:cs typeface="Roboto"/>
              </a:rPr>
              <a:t>№ 214 </a:t>
            </a:r>
            <a:r>
              <a:rPr lang="ru-RU" sz="1200" dirty="0">
                <a:latin typeface="Roboto"/>
                <a:ea typeface="Roboto"/>
                <a:cs typeface="Roboto"/>
              </a:rPr>
              <a:t>ДЗМ» с помощью системы видеонаблюдения и отзывов пациентов в </a:t>
            </a:r>
            <a:r>
              <a:rPr lang="ru-RU" sz="1200" dirty="0" smtClean="0">
                <a:latin typeface="Roboto"/>
                <a:ea typeface="Roboto"/>
                <a:cs typeface="Roboto"/>
              </a:rPr>
              <a:t>интернете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 smtClean="0">
                <a:latin typeface="Roboto"/>
                <a:ea typeface="Roboto"/>
                <a:cs typeface="Roboto"/>
              </a:rPr>
              <a:t>Горячая линия 122</a:t>
            </a:r>
            <a:endParaRPr lang="ru-RU" sz="1200" dirty="0">
              <a:latin typeface="Roboto"/>
              <a:ea typeface="Roboto"/>
              <a:cs typeface="Roboto"/>
            </a:endParaRPr>
          </a:p>
        </p:txBody>
      </p:sp>
      <p:sp>
        <p:nvSpPr>
          <p:cNvPr id="24" name="Прямоугольник 69"/>
          <p:cNvSpPr>
            <a:spLocks noChangeArrowheads="1"/>
          </p:cNvSpPr>
          <p:nvPr/>
        </p:nvSpPr>
        <p:spPr bwMode="auto">
          <a:xfrm>
            <a:off x="6456040" y="2440705"/>
            <a:ext cx="2088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latin typeface="Roboto"/>
                <a:ea typeface="Roboto"/>
                <a:cs typeface="Roboto"/>
              </a:rPr>
              <a:t>Повышение комфорта пребывания</a:t>
            </a:r>
          </a:p>
        </p:txBody>
      </p:sp>
      <p:sp>
        <p:nvSpPr>
          <p:cNvPr id="25" name="Прямоугольник 74"/>
          <p:cNvSpPr>
            <a:spLocks noChangeArrowheads="1"/>
          </p:cNvSpPr>
          <p:nvPr/>
        </p:nvSpPr>
        <p:spPr bwMode="auto">
          <a:xfrm>
            <a:off x="6283778" y="2925222"/>
            <a:ext cx="236616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200" dirty="0" smtClean="0">
                <a:latin typeface="Roboto"/>
                <a:ea typeface="Roboto"/>
                <a:cs typeface="Roboto"/>
              </a:rPr>
              <a:t>Навигация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 smtClean="0">
                <a:latin typeface="Roboto"/>
                <a:ea typeface="Roboto"/>
                <a:cs typeface="Roboto"/>
              </a:rPr>
              <a:t>Зоны комфортного </a:t>
            </a:r>
            <a:r>
              <a:rPr lang="ru-RU" sz="1200" dirty="0">
                <a:latin typeface="Roboto"/>
                <a:ea typeface="Roboto"/>
                <a:cs typeface="Roboto"/>
              </a:rPr>
              <a:t>ожидания приема </a:t>
            </a:r>
            <a:r>
              <a:rPr lang="ru-RU" sz="1200" dirty="0" smtClean="0">
                <a:latin typeface="Roboto"/>
                <a:ea typeface="Roboto"/>
                <a:cs typeface="Roboto"/>
              </a:rPr>
              <a:t>дежурного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 smtClean="0">
                <a:latin typeface="Roboto"/>
                <a:ea typeface="Roboto"/>
                <a:cs typeface="Roboto"/>
              </a:rPr>
              <a:t>Наличие парковочных мест для инвалидов на территории поликлиники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 smtClean="0">
                <a:latin typeface="Roboto"/>
                <a:ea typeface="Roboto"/>
                <a:cs typeface="Roboto"/>
              </a:rPr>
              <a:t>Произведена замена лифтового оборудования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 smtClean="0">
                <a:latin typeface="Roboto"/>
                <a:ea typeface="Roboto"/>
                <a:cs typeface="Roboto"/>
              </a:rPr>
              <a:t>Подготовлены кабинеты:   для проведения исследований:                      - </a:t>
            </a:r>
            <a:r>
              <a:rPr lang="ru-RU" sz="1200" dirty="0" err="1" smtClean="0">
                <a:latin typeface="Roboto"/>
                <a:ea typeface="Roboto"/>
                <a:cs typeface="Roboto"/>
              </a:rPr>
              <a:t>маммографических</a:t>
            </a:r>
            <a:r>
              <a:rPr lang="ru-RU" sz="1200" dirty="0" smtClean="0">
                <a:latin typeface="Roboto"/>
                <a:ea typeface="Roboto"/>
                <a:cs typeface="Roboto"/>
              </a:rPr>
              <a:t>                      -  рентгеновских</a:t>
            </a:r>
            <a:endParaRPr lang="ru-RU" sz="1200" dirty="0">
              <a:latin typeface="Roboto"/>
              <a:ea typeface="Roboto"/>
              <a:cs typeface="Roboto"/>
            </a:endParaRPr>
          </a:p>
        </p:txBody>
      </p:sp>
      <p:sp>
        <p:nvSpPr>
          <p:cNvPr id="29" name="Прямоугольник 71"/>
          <p:cNvSpPr>
            <a:spLocks noChangeArrowheads="1"/>
          </p:cNvSpPr>
          <p:nvPr/>
        </p:nvSpPr>
        <p:spPr bwMode="auto">
          <a:xfrm>
            <a:off x="9584127" y="2322013"/>
            <a:ext cx="20717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1200" b="1" dirty="0" smtClean="0"/>
          </a:p>
          <a:p>
            <a:pPr algn="ctr"/>
            <a:r>
              <a:rPr lang="ru-RU" sz="1200" b="1" dirty="0" smtClean="0"/>
              <a:t>Электронная </a:t>
            </a:r>
            <a:r>
              <a:rPr lang="ru-RU" sz="1200" b="1" dirty="0"/>
              <a:t>медицинская карта</a:t>
            </a:r>
          </a:p>
        </p:txBody>
      </p:sp>
      <p:sp>
        <p:nvSpPr>
          <p:cNvPr id="31" name="Прямоугольник 76"/>
          <p:cNvSpPr>
            <a:spLocks noChangeArrowheads="1"/>
          </p:cNvSpPr>
          <p:nvPr/>
        </p:nvSpPr>
        <p:spPr bwMode="auto">
          <a:xfrm>
            <a:off x="9541324" y="3000701"/>
            <a:ext cx="195542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Roboto"/>
              </a:rPr>
              <a:t>Документы на МСЭ направляются дистанционно через ЕМИАС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Roboto"/>
              </a:rPr>
              <a:t>Электронное направление на консультацию и стационарное лечение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Roboto"/>
              </a:rPr>
              <a:t>Постоянно совершенствуется сервис электронной медицинской карты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883" y="1373713"/>
            <a:ext cx="976557" cy="6510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42" y="1251367"/>
            <a:ext cx="1634674" cy="8723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48" y="1360940"/>
            <a:ext cx="934046" cy="7452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046" y="1231523"/>
            <a:ext cx="1910770" cy="100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91344" y="1123004"/>
            <a:ext cx="820891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Пациентам открыт доступ к:</a:t>
            </a:r>
          </a:p>
          <a:p>
            <a:endParaRPr lang="ru-RU" sz="2400" dirty="0" smtClean="0"/>
          </a:p>
          <a:p>
            <a:r>
              <a:rPr lang="ru-RU" sz="2300" dirty="0" smtClean="0"/>
              <a:t>- </a:t>
            </a:r>
            <a:r>
              <a:rPr lang="ru-RU" sz="2300" dirty="0"/>
              <a:t>к протоколам осмотров врачей с 2017 года;</a:t>
            </a:r>
          </a:p>
          <a:p>
            <a:r>
              <a:rPr lang="ru-RU" sz="2300" dirty="0"/>
              <a:t>- результатам лабораторных и инструментальных исследований с 2019 года;</a:t>
            </a:r>
          </a:p>
          <a:p>
            <a:r>
              <a:rPr lang="ru-RU" sz="2300" dirty="0"/>
              <a:t>- результатам тестов на covid-19 (с 20 апреля 2020 года).</a:t>
            </a:r>
          </a:p>
          <a:p>
            <a:r>
              <a:rPr lang="ru-RU" sz="2300" dirty="0"/>
              <a:t>- к информации о вакцинации (с 2020 года).</a:t>
            </a:r>
          </a:p>
          <a:p>
            <a:r>
              <a:rPr lang="ru-RU" sz="2300" dirty="0"/>
              <a:t>- к информации выписных эпикризов стационарных отделений (с 2019 года).</a:t>
            </a:r>
          </a:p>
          <a:p>
            <a:r>
              <a:rPr lang="ru-RU" sz="2300" dirty="0"/>
              <a:t>- к Дневникам здоровья.</a:t>
            </a:r>
          </a:p>
          <a:p>
            <a:r>
              <a:rPr lang="ru-RU" sz="2300" dirty="0"/>
              <a:t>- к информации о выписанных действующих рецептах.</a:t>
            </a:r>
          </a:p>
          <a:p>
            <a:pPr>
              <a:buFontTx/>
              <a:buChar char="-"/>
            </a:pPr>
            <a:r>
              <a:rPr lang="ru-RU" sz="2300" dirty="0" smtClean="0"/>
              <a:t>к </a:t>
            </a:r>
            <a:r>
              <a:rPr lang="ru-RU" sz="2300" dirty="0"/>
              <a:t>данным о вызовах скорой помощи (с июня 2017 года</a:t>
            </a:r>
            <a:r>
              <a:rPr lang="ru-RU" sz="2300" dirty="0" smtClean="0"/>
              <a:t>) </a:t>
            </a:r>
            <a:r>
              <a:rPr lang="ru-RU" sz="2300" dirty="0"/>
              <a:t> </a:t>
            </a:r>
            <a:endParaRPr lang="ru-RU" sz="2300" dirty="0" smtClean="0"/>
          </a:p>
          <a:p>
            <a:pPr marL="176213" indent="-176213">
              <a:buFontTx/>
              <a:buChar char="-"/>
            </a:pPr>
            <a:r>
              <a:rPr lang="ru-RU" sz="2300" dirty="0" smtClean="0"/>
              <a:t>с 2021 года пациент может самостоятельно загрузить медицинскую документацию в свою электронную медицинскую карту</a:t>
            </a:r>
          </a:p>
          <a:p>
            <a:pPr marL="176213" indent="-176213">
              <a:buFontTx/>
              <a:buChar char="-"/>
            </a:pPr>
            <a:r>
              <a:rPr lang="ru-RU" sz="2300" dirty="0" smtClean="0"/>
              <a:t>доступ к дневнику здоровья</a:t>
            </a:r>
            <a:endParaRPr lang="ru-RU" sz="2300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3392" y="188640"/>
            <a:ext cx="10945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Calibri" panose="020F0502020204030204" pitchFamily="34" charset="0"/>
              </a:rPr>
              <a:t>Электронная медицинская карта</a:t>
            </a:r>
            <a:endParaRPr lang="ru-RU" sz="4000" dirty="0">
              <a:latin typeface="Calibri" panose="020F0502020204030204" pitchFamily="34" charset="0"/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2" t="14172" r="35614" b="24940"/>
          <a:stretch/>
        </p:blipFill>
        <p:spPr bwMode="auto">
          <a:xfrm>
            <a:off x="8040216" y="1988840"/>
            <a:ext cx="408331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3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22"/>
          <p:cNvPicPr>
            <a:picLocks noChangeAspect="1"/>
          </p:cNvPicPr>
          <p:nvPr/>
        </p:nvPicPr>
        <p:blipFill>
          <a:blip r:embed="rId2"/>
          <a:srcRect b="21898"/>
          <a:stretch>
            <a:fillRect/>
          </a:stretch>
        </p:blipFill>
        <p:spPr bwMode="auto">
          <a:xfrm>
            <a:off x="0" y="-100013"/>
            <a:ext cx="12192000" cy="698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-24755" y="209292"/>
            <a:ext cx="6624811" cy="863600"/>
          </a:xfrm>
        </p:spPr>
        <p:txBody>
          <a:bodyPr anchor="t"/>
          <a:lstStyle/>
          <a:p>
            <a:r>
              <a:rPr lang="ru-RU" sz="4000" dirty="0" smtClean="0">
                <a:latin typeface="Calibri" panose="020F0502020204030204" pitchFamily="34" charset="0"/>
                <a:ea typeface="Roboto"/>
                <a:cs typeface="Roboto"/>
              </a:rPr>
              <a:t>Оборудование поликлиники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9659" y="1317770"/>
            <a:ext cx="4105275" cy="4806990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Содержимое 3"/>
          <p:cNvSpPr>
            <a:spLocks noGrp="1"/>
          </p:cNvSpPr>
          <p:nvPr>
            <p:ph sz="half" idx="1"/>
          </p:nvPr>
        </p:nvSpPr>
        <p:spPr>
          <a:xfrm>
            <a:off x="695325" y="1340768"/>
            <a:ext cx="5789472" cy="4803178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КТ 	                 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ед.</a:t>
            </a: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МРТ</a:t>
            </a: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                 1ед.</a:t>
            </a: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Денситометры</a:t>
            </a: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1 </a:t>
            </a: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Рентген – диагностические</a:t>
            </a:r>
            <a:b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аппараты                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 </a:t>
            </a: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Флюорографы        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ед.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Маммографы         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</a:t>
            </a: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ед.</a:t>
            </a: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УЗИ</a:t>
            </a: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ед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( в  2021 г. получено 3)</a:t>
            </a: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Из них 6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аппаратов УЗИ</a:t>
            </a:r>
          </a:p>
          <a:p>
            <a:pPr marL="0" indent="0"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экспертного класса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Холтер 	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системы (9 регистраторов)</a:t>
            </a: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СМАД</a:t>
            </a: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3 систем (</a:t>
            </a:r>
            <a:r>
              <a:rPr lang="en-US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регистраторов)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ЛОР – комбайн   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 ед.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Морозильные камеры 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 ед.</a:t>
            </a: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400" b="1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E66E7-37F3-4F8B-A23E-AD4B725D79A3}" type="slidenum">
              <a:rPr lang="ru-RU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b="612"/>
          <a:stretch/>
        </p:blipFill>
        <p:spPr>
          <a:xfrm>
            <a:off x="6600056" y="-15545"/>
            <a:ext cx="4855915" cy="68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4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75520" y="0"/>
            <a:ext cx="10767020" cy="1325563"/>
          </a:xfrm>
        </p:spPr>
        <p:txBody>
          <a:bodyPr/>
          <a:lstStyle/>
          <a:p>
            <a:r>
              <a:rPr lang="ru-RU" sz="3600" dirty="0">
                <a:latin typeface="Calibri" panose="020F0502020204030204" pitchFamily="34" charset="0"/>
              </a:rPr>
              <a:t>Уровни оказания медицинской помощи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graphicFrame>
        <p:nvGraphicFramePr>
          <p:cNvPr id="5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902424"/>
              </p:ext>
            </p:extLst>
          </p:nvPr>
        </p:nvGraphicFramePr>
        <p:xfrm>
          <a:off x="1" y="1000459"/>
          <a:ext cx="12144670" cy="5997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5599"/>
                <a:gridCol w="3816424"/>
                <a:gridCol w="5832647"/>
              </a:tblGrid>
              <a:tr h="41935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уровень</a:t>
                      </a:r>
                      <a:endParaRPr lang="ru-RU" dirty="0"/>
                    </a:p>
                  </a:txBody>
                  <a:tcPr/>
                </a:tc>
              </a:tr>
              <a:tr h="53016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/>
                        <a:t>ГБУЗ «ГП № 214 ДЗМ»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/>
                        <a:t>- </a:t>
                      </a:r>
                      <a:r>
                        <a:rPr lang="ru-RU" sz="2000" dirty="0" smtClean="0"/>
                        <a:t>ГБУЗ «ГП № 214 ДЗМ»</a:t>
                      </a:r>
                    </a:p>
                    <a:p>
                      <a:pPr algn="l"/>
                      <a:endParaRPr lang="ru-RU" sz="2000" dirty="0" smtClean="0"/>
                    </a:p>
                    <a:p>
                      <a:pPr algn="l"/>
                      <a:r>
                        <a:rPr lang="ru-RU" sz="2000" dirty="0" smtClean="0"/>
                        <a:t>пациенты направляются на консультацию в специализированные ЛПУ; </a:t>
                      </a:r>
                      <a:br>
                        <a:rPr lang="ru-RU" sz="2000" dirty="0" smtClean="0"/>
                      </a:br>
                      <a:r>
                        <a:rPr lang="ru-RU" sz="2000" dirty="0" smtClean="0"/>
                        <a:t>- городские профильные диспансеры; </a:t>
                      </a:r>
                    </a:p>
                    <a:p>
                      <a:pPr algn="l"/>
                      <a:r>
                        <a:rPr lang="ru-RU" sz="2000" dirty="0" smtClean="0"/>
                        <a:t>- Центр амбулаторной онкологической помощи ГБУЗ «ГКБ № 40 г. Москвы» (ОД №4); </a:t>
                      </a:r>
                      <a:br>
                        <a:rPr lang="ru-RU" sz="2000" dirty="0" smtClean="0"/>
                      </a:br>
                      <a:r>
                        <a:rPr lang="ru-RU" sz="2000" dirty="0" smtClean="0"/>
                        <a:t>- ПНД; </a:t>
                      </a:r>
                    </a:p>
                    <a:p>
                      <a:pPr algn="l"/>
                      <a:r>
                        <a:rPr lang="ru-RU" sz="2000" dirty="0" smtClean="0"/>
                        <a:t>- ПТД;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2000" dirty="0" smtClean="0"/>
                        <a:t>- КВД</a:t>
                      </a:r>
                      <a:r>
                        <a:rPr lang="ru-RU" sz="2000" baseline="0" dirty="0" smtClean="0"/>
                        <a:t>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2000" baseline="0" dirty="0" smtClean="0"/>
                        <a:t>- другие.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/>
                        <a:t>Консультативные отделения </a:t>
                      </a:r>
                      <a:br>
                        <a:rPr lang="ru-RU" sz="2000" b="1" dirty="0" smtClean="0"/>
                      </a:br>
                      <a:r>
                        <a:rPr lang="ru-RU" sz="2000" dirty="0" smtClean="0"/>
                        <a:t>ГБУЗ «ГКБ им. В.М. Буянова»; ГБУЗ «ГКБ им. С.С. Юдина», ГБУЗ «ГКБ № 4 ДЗМ», ГБУЗ «ГКБ № 24 ДЗМ»;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/>
                        <a:t>Плановая госпитализация </a:t>
                      </a:r>
                      <a:r>
                        <a:rPr lang="ru-RU" sz="2000" dirty="0" smtClean="0"/>
                        <a:t>пациентов в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2000" dirty="0" smtClean="0"/>
                        <a:t>             - ГБУЗ “ГКБ им. В.М. Буянова»;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2000" dirty="0" smtClean="0"/>
                        <a:t>             - ГБУЗ «ГКБ им. С.С. Юдина»;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             - ГБУЗ «ГВВ № 2 ДЗМ»;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             - ГБУЗ «ГКБ № 1 ДЗМ»;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dirty="0" smtClean="0"/>
                        <a:t>             - ГБУЗ «ГКБ № 4 ДЗМ»;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dirty="0" smtClean="0"/>
                        <a:t>             - ГБУЗ «ГКБ № 24 ДЗМ»;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dirty="0" smtClean="0"/>
                        <a:t>             - АНО «ЦКБ Святителя Алексия» и др.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dirty="0" smtClean="0"/>
                        <a:t>             - ГБУЗ</a:t>
                      </a:r>
                      <a:r>
                        <a:rPr lang="ru-RU" sz="2000" baseline="0" dirty="0" smtClean="0"/>
                        <a:t> «НИКИО им. Свержевского»</a:t>
                      </a:r>
                      <a:endParaRPr lang="ru-RU" sz="2000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000" dirty="0" smtClean="0"/>
                        <a:t>             - ГБУЗ «ГКБ № 40 г. Москвы» </a:t>
                      </a:r>
                      <a:br>
                        <a:rPr lang="ru-RU" sz="2000" dirty="0" smtClean="0"/>
                      </a:br>
                      <a:r>
                        <a:rPr lang="ru-RU" sz="2000" dirty="0" smtClean="0"/>
                        <a:t>              - другие.</a:t>
                      </a:r>
                      <a:br>
                        <a:rPr lang="ru-RU" sz="2000" dirty="0" smtClean="0"/>
                      </a:br>
                      <a:r>
                        <a:rPr lang="ru-RU" sz="2000" dirty="0" smtClean="0"/>
                        <a:t>       </a:t>
                      </a:r>
                      <a:r>
                        <a:rPr lang="ru-RU" sz="2000" b="1" dirty="0" smtClean="0"/>
                        <a:t>Эндоскопические центры</a:t>
                      </a:r>
                    </a:p>
                    <a:p>
                      <a:r>
                        <a:rPr lang="ru-RU" sz="2000" dirty="0" smtClean="0"/>
                        <a:t>ГБУЗ «ГКБ им. В.М. Буянова»; ГБУЗ ГКБ им. С.П. Боткина ДЗМ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296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429017" y="2780928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i="1" dirty="0" smtClean="0">
                <a:solidFill>
                  <a:srgbClr val="002060"/>
                </a:solidFill>
                <a:latin typeface="+mn-lt"/>
              </a:rPr>
              <a:t>Спасибо за внимание !</a:t>
            </a:r>
            <a:endParaRPr lang="ru-RU" sz="5400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33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2051" y="715290"/>
            <a:ext cx="10801350" cy="3094037"/>
          </a:xfrm>
          <a:prstGeom prst="roundRect">
            <a:avLst>
              <a:gd name="adj" fmla="val 1954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5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8825017"/>
              </p:ext>
            </p:extLst>
          </p:nvPr>
        </p:nvGraphicFramePr>
        <p:xfrm>
          <a:off x="3628214" y="4312170"/>
          <a:ext cx="7775187" cy="2531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908720"/>
            <a:ext cx="1206886" cy="11827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02" y="4705861"/>
            <a:ext cx="1644016" cy="1649170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623392" y="2260"/>
            <a:ext cx="10515600" cy="541338"/>
          </a:xfrm>
        </p:spPr>
        <p:txBody>
          <a:bodyPr/>
          <a:lstStyle/>
          <a:p>
            <a:pPr algn="ctr"/>
            <a:r>
              <a:rPr lang="ru-RU" sz="3600" dirty="0" smtClean="0">
                <a:latin typeface="Calibri" panose="020F0502020204030204" pitchFamily="34" charset="0"/>
                <a:ea typeface="Roboto"/>
                <a:cs typeface="Roboto"/>
              </a:rPr>
              <a:t>Основные показатели прикрепленного населения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991544" y="5013176"/>
            <a:ext cx="2199634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3500" dirty="0" smtClean="0">
                <a:latin typeface="Roboto"/>
                <a:ea typeface="Roboto"/>
                <a:cs typeface="Roboto"/>
              </a:rPr>
              <a:t>189170</a:t>
            </a:r>
            <a:endParaRPr lang="ru-RU" sz="3500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Roboto"/>
                <a:ea typeface="Roboto"/>
                <a:cs typeface="Roboto"/>
              </a:rPr>
              <a:t>    человек</a:t>
            </a:r>
            <a:endParaRPr lang="ru-RU" sz="2000" dirty="0">
              <a:latin typeface="Roboto"/>
              <a:ea typeface="Roboto"/>
              <a:cs typeface="Roboto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695400" y="3990306"/>
            <a:ext cx="1053941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1600" dirty="0">
                <a:latin typeface="Roboto"/>
                <a:ea typeface="Roboto"/>
                <a:cs typeface="Roboto"/>
              </a:rPr>
              <a:t>Численность прикрепленного населения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2" y="2395868"/>
            <a:ext cx="1206886" cy="1210670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3044849" y="846388"/>
            <a:ext cx="1439863" cy="3007429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3051870" y="908720"/>
            <a:ext cx="1439863" cy="57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Roboto"/>
                <a:ea typeface="Roboto"/>
                <a:cs typeface="Roboto"/>
              </a:rPr>
              <a:t>ГП № </a:t>
            </a:r>
            <a:r>
              <a:rPr lang="ru-RU" sz="1400" dirty="0" smtClean="0">
                <a:latin typeface="Roboto"/>
                <a:ea typeface="Roboto"/>
                <a:cs typeface="Roboto"/>
              </a:rPr>
              <a:t>214 </a:t>
            </a:r>
            <a:endParaRPr lang="ru-RU" sz="1400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</a:pPr>
            <a:r>
              <a:rPr lang="ru-RU" sz="1400" dirty="0" smtClean="0">
                <a:latin typeface="Roboto"/>
                <a:ea typeface="Roboto"/>
                <a:cs typeface="Roboto"/>
              </a:rPr>
              <a:t>Головное </a:t>
            </a:r>
            <a:r>
              <a:rPr lang="ru-RU" sz="1400" dirty="0">
                <a:latin typeface="Roboto"/>
                <a:ea typeface="Roboto"/>
                <a:cs typeface="Roboto"/>
              </a:rPr>
              <a:t>здание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3029580" y="1436862"/>
            <a:ext cx="1439863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>
                <a:latin typeface="Roboto"/>
                <a:ea typeface="Roboto"/>
                <a:cs typeface="Roboto"/>
              </a:rPr>
              <a:t>1240</a:t>
            </a:r>
            <a:endParaRPr lang="ru-RU" sz="2800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latin typeface="Roboto"/>
                <a:ea typeface="Roboto"/>
                <a:cs typeface="Roboto"/>
              </a:rPr>
              <a:t>посещений </a:t>
            </a:r>
          </a:p>
          <a:p>
            <a:pPr>
              <a:lnSpc>
                <a:spcPct val="90000"/>
              </a:lnSpc>
            </a:pPr>
            <a:endParaRPr lang="ru-RU" sz="1200" dirty="0">
              <a:latin typeface="Roboto"/>
              <a:ea typeface="Roboto"/>
              <a:cs typeface="Roboto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3029580" y="2350102"/>
            <a:ext cx="1656183" cy="111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>
                <a:latin typeface="Roboto"/>
                <a:ea typeface="Roboto"/>
                <a:cs typeface="Roboto"/>
              </a:rPr>
              <a:t>52203</a:t>
            </a:r>
          </a:p>
          <a:p>
            <a:pPr>
              <a:lnSpc>
                <a:spcPct val="90000"/>
              </a:lnSpc>
            </a:pPr>
            <a:r>
              <a:rPr lang="ru-RU" sz="1200" dirty="0" smtClean="0">
                <a:latin typeface="Roboto"/>
                <a:ea typeface="Roboto"/>
                <a:cs typeface="Roboto"/>
              </a:rPr>
              <a:t>человек </a:t>
            </a:r>
            <a:br>
              <a:rPr lang="ru-RU" sz="1200" dirty="0" smtClean="0">
                <a:latin typeface="Roboto"/>
                <a:ea typeface="Roboto"/>
                <a:cs typeface="Roboto"/>
              </a:rPr>
            </a:br>
            <a:endParaRPr lang="ru-RU" sz="1200" dirty="0" smtClean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</a:pPr>
            <a:r>
              <a:rPr lang="ru-RU" sz="1200" dirty="0" smtClean="0">
                <a:latin typeface="Roboto"/>
                <a:ea typeface="Roboto"/>
                <a:cs typeface="Roboto"/>
              </a:rPr>
              <a:t>17131 человек старше трудоспособного возраста)</a:t>
            </a:r>
            <a:endParaRPr lang="ru-RU" sz="1200" dirty="0">
              <a:latin typeface="Roboto"/>
              <a:ea typeface="Roboto"/>
              <a:cs typeface="Roboto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097259" y="846387"/>
            <a:ext cx="1439863" cy="2962939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291049" y="846387"/>
            <a:ext cx="1439863" cy="2937641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6138218" y="815103"/>
            <a:ext cx="1439863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300" dirty="0">
                <a:latin typeface="Roboto"/>
                <a:ea typeface="Roboto"/>
                <a:cs typeface="Roboto"/>
              </a:rPr>
              <a:t>ГП № </a:t>
            </a:r>
            <a:r>
              <a:rPr lang="ru-RU" sz="1300" dirty="0" smtClean="0">
                <a:latin typeface="Roboto"/>
                <a:ea typeface="Roboto"/>
                <a:cs typeface="Roboto"/>
              </a:rPr>
              <a:t>214</a:t>
            </a:r>
            <a:endParaRPr lang="ru-RU" sz="1300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</a:pPr>
            <a:r>
              <a:rPr lang="ru-RU" sz="1300" dirty="0">
                <a:latin typeface="Roboto"/>
                <a:ea typeface="Roboto"/>
                <a:cs typeface="Roboto"/>
              </a:rPr>
              <a:t>Филиал 1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auto">
          <a:xfrm>
            <a:off x="6104617" y="1296236"/>
            <a:ext cx="1439863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>
                <a:latin typeface="Roboto"/>
                <a:ea typeface="Roboto"/>
                <a:cs typeface="Roboto"/>
              </a:rPr>
              <a:t>1240</a:t>
            </a:r>
            <a:endParaRPr lang="ru-RU" sz="2800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latin typeface="Roboto"/>
                <a:ea typeface="Roboto"/>
                <a:cs typeface="Roboto"/>
              </a:rPr>
              <a:t>посещений </a:t>
            </a:r>
          </a:p>
          <a:p>
            <a:pPr>
              <a:lnSpc>
                <a:spcPct val="90000"/>
              </a:lnSpc>
            </a:pPr>
            <a:r>
              <a:rPr lang="ru-RU" sz="1200" dirty="0">
                <a:latin typeface="Roboto"/>
                <a:ea typeface="Roboto"/>
                <a:cs typeface="Roboto"/>
              </a:rPr>
              <a:t>в </a:t>
            </a:r>
            <a:r>
              <a:rPr lang="ru-RU" sz="1200" dirty="0" smtClean="0">
                <a:latin typeface="Roboto"/>
                <a:ea typeface="Roboto"/>
                <a:cs typeface="Roboto"/>
              </a:rPr>
              <a:t>смену</a:t>
            </a:r>
            <a:endParaRPr lang="ru-RU" sz="1200" dirty="0">
              <a:latin typeface="Roboto"/>
              <a:ea typeface="Roboto"/>
              <a:cs typeface="Roboto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9344132" y="819255"/>
            <a:ext cx="1439863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300" dirty="0">
                <a:latin typeface="Roboto"/>
                <a:ea typeface="Roboto"/>
                <a:cs typeface="Roboto"/>
              </a:rPr>
              <a:t>ГП № </a:t>
            </a:r>
            <a:r>
              <a:rPr lang="ru-RU" sz="1300" dirty="0" smtClean="0">
                <a:latin typeface="Roboto"/>
                <a:ea typeface="Roboto"/>
                <a:cs typeface="Roboto"/>
              </a:rPr>
              <a:t>214</a:t>
            </a:r>
            <a:endParaRPr lang="ru-RU" sz="1300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</a:pPr>
            <a:r>
              <a:rPr lang="ru-RU" sz="1300" dirty="0">
                <a:latin typeface="Roboto"/>
                <a:ea typeface="Roboto"/>
                <a:cs typeface="Roboto"/>
              </a:rPr>
              <a:t>Филиал </a:t>
            </a:r>
            <a:r>
              <a:rPr lang="ru-RU" sz="1300" dirty="0" smtClean="0">
                <a:latin typeface="Roboto"/>
                <a:ea typeface="Roboto"/>
                <a:cs typeface="Roboto"/>
              </a:rPr>
              <a:t>2</a:t>
            </a:r>
            <a:endParaRPr lang="ru-RU" sz="1300" dirty="0">
              <a:latin typeface="Roboto"/>
              <a:ea typeface="Roboto"/>
              <a:cs typeface="Roboto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9291048" y="1307446"/>
            <a:ext cx="1439863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>
                <a:latin typeface="Roboto"/>
                <a:ea typeface="Roboto"/>
                <a:cs typeface="Roboto"/>
              </a:rPr>
              <a:t>1240</a:t>
            </a:r>
            <a:endParaRPr lang="ru-RU" sz="2800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latin typeface="Roboto"/>
                <a:ea typeface="Roboto"/>
                <a:cs typeface="Roboto"/>
              </a:rPr>
              <a:t>посещений </a:t>
            </a:r>
          </a:p>
          <a:p>
            <a:pPr>
              <a:lnSpc>
                <a:spcPct val="90000"/>
              </a:lnSpc>
            </a:pPr>
            <a:r>
              <a:rPr lang="ru-RU" sz="1200" dirty="0">
                <a:latin typeface="Roboto"/>
                <a:ea typeface="Roboto"/>
                <a:cs typeface="Roboto"/>
              </a:rPr>
              <a:t>в </a:t>
            </a:r>
            <a:r>
              <a:rPr lang="ru-RU" sz="1200" dirty="0" smtClean="0">
                <a:latin typeface="Roboto"/>
                <a:ea typeface="Roboto"/>
                <a:cs typeface="Roboto"/>
              </a:rPr>
              <a:t>смену</a:t>
            </a:r>
            <a:endParaRPr lang="ru-RU" sz="1200" dirty="0">
              <a:latin typeface="Roboto"/>
              <a:ea typeface="Roboto"/>
              <a:cs typeface="Roboto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 bwMode="auto">
          <a:xfrm>
            <a:off x="6080459" y="2202244"/>
            <a:ext cx="14398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>
                <a:latin typeface="Roboto"/>
                <a:ea typeface="Roboto"/>
                <a:cs typeface="Roboto"/>
              </a:rPr>
              <a:t>83605</a:t>
            </a:r>
            <a:endParaRPr lang="ru-RU" sz="2800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latin typeface="Roboto"/>
                <a:ea typeface="Roboto"/>
                <a:cs typeface="Roboto"/>
              </a:rPr>
              <a:t>человек </a:t>
            </a:r>
            <a:r>
              <a:rPr lang="ru-RU" sz="1200" dirty="0" smtClean="0">
                <a:latin typeface="Roboto"/>
                <a:ea typeface="Roboto"/>
                <a:cs typeface="Roboto"/>
              </a:rPr>
              <a:t/>
            </a:r>
            <a:br>
              <a:rPr lang="ru-RU" sz="1200" dirty="0" smtClean="0">
                <a:latin typeface="Roboto"/>
                <a:ea typeface="Roboto"/>
                <a:cs typeface="Roboto"/>
              </a:rPr>
            </a:br>
            <a:r>
              <a:rPr lang="ru-RU" sz="1200" dirty="0" smtClean="0">
                <a:latin typeface="Roboto"/>
                <a:ea typeface="Roboto"/>
                <a:cs typeface="Roboto"/>
              </a:rPr>
              <a:t/>
            </a:r>
            <a:br>
              <a:rPr lang="ru-RU" sz="1200" dirty="0" smtClean="0">
                <a:latin typeface="Roboto"/>
                <a:ea typeface="Roboto"/>
                <a:cs typeface="Roboto"/>
              </a:rPr>
            </a:br>
            <a:r>
              <a:rPr lang="ru-RU" sz="1200" dirty="0" smtClean="0">
                <a:latin typeface="Roboto"/>
                <a:ea typeface="Roboto"/>
                <a:cs typeface="Roboto"/>
              </a:rPr>
              <a:t>27541 человек </a:t>
            </a:r>
            <a:r>
              <a:rPr lang="ru-RU" sz="1200" dirty="0">
                <a:latin typeface="Roboto"/>
                <a:ea typeface="Roboto"/>
                <a:cs typeface="Roboto"/>
              </a:rPr>
              <a:t>старше трудоспособного возраста)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 bwMode="auto">
          <a:xfrm>
            <a:off x="9291048" y="2232958"/>
            <a:ext cx="14398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>
                <a:latin typeface="Roboto"/>
                <a:ea typeface="Roboto"/>
                <a:cs typeface="Roboto"/>
              </a:rPr>
              <a:t>53362</a:t>
            </a:r>
            <a:endParaRPr lang="ru-RU" sz="2800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latin typeface="Roboto"/>
                <a:ea typeface="Roboto"/>
                <a:cs typeface="Roboto"/>
              </a:rPr>
              <a:t>человек </a:t>
            </a:r>
            <a:r>
              <a:rPr lang="ru-RU" sz="1200" dirty="0" smtClean="0">
                <a:latin typeface="Roboto"/>
                <a:ea typeface="Roboto"/>
                <a:cs typeface="Roboto"/>
              </a:rPr>
              <a:t/>
            </a:r>
            <a:br>
              <a:rPr lang="ru-RU" sz="1200" dirty="0" smtClean="0">
                <a:latin typeface="Roboto"/>
                <a:ea typeface="Roboto"/>
                <a:cs typeface="Roboto"/>
              </a:rPr>
            </a:br>
            <a:r>
              <a:rPr lang="ru-RU" sz="1200" dirty="0" smtClean="0">
                <a:latin typeface="Roboto"/>
                <a:ea typeface="Roboto"/>
                <a:cs typeface="Roboto"/>
              </a:rPr>
              <a:t/>
            </a:r>
            <a:br>
              <a:rPr lang="ru-RU" sz="1200" dirty="0" smtClean="0">
                <a:latin typeface="Roboto"/>
                <a:ea typeface="Roboto"/>
                <a:cs typeface="Roboto"/>
              </a:rPr>
            </a:br>
            <a:r>
              <a:rPr lang="ru-RU" sz="1200" dirty="0" smtClean="0">
                <a:latin typeface="Roboto"/>
                <a:ea typeface="Roboto"/>
                <a:cs typeface="Roboto"/>
              </a:rPr>
              <a:t>18095 человека </a:t>
            </a:r>
            <a:r>
              <a:rPr lang="ru-RU" sz="1200" dirty="0">
                <a:latin typeface="Roboto"/>
                <a:ea typeface="Roboto"/>
                <a:cs typeface="Roboto"/>
              </a:rPr>
              <a:t>старше трудоспособного возраста)</a:t>
            </a:r>
          </a:p>
        </p:txBody>
      </p:sp>
    </p:spTree>
    <p:extLst>
      <p:ext uri="{BB962C8B-B14F-4D97-AF65-F5344CB8AC3E}">
        <p14:creationId xmlns:p14="http://schemas.microsoft.com/office/powerpoint/2010/main" val="213121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9416" y="235403"/>
            <a:ext cx="10515600" cy="649487"/>
          </a:xfrm>
        </p:spPr>
        <p:txBody>
          <a:bodyPr/>
          <a:lstStyle/>
          <a:p>
            <a:pPr algn="ctr"/>
            <a:r>
              <a:rPr lang="ru-RU" sz="3600" dirty="0" smtClean="0">
                <a:latin typeface="+mn-lt"/>
              </a:rPr>
              <a:t>Посещения по ОМС 2020-2021 год</a:t>
            </a:r>
            <a:endParaRPr lang="ru-RU" sz="3600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7" y="962898"/>
            <a:ext cx="4641185" cy="5850477"/>
          </a:xfrm>
          <a:prstGeom prst="rect">
            <a:avLst/>
          </a:prstGeom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206980"/>
              </p:ext>
            </p:extLst>
          </p:nvPr>
        </p:nvGraphicFramePr>
        <p:xfrm>
          <a:off x="4881186" y="4005192"/>
          <a:ext cx="7263485" cy="2808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19450"/>
              </p:ext>
            </p:extLst>
          </p:nvPr>
        </p:nvGraphicFramePr>
        <p:xfrm>
          <a:off x="4881187" y="962899"/>
          <a:ext cx="7263485" cy="2964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6288881"/>
              </p:ext>
            </p:extLst>
          </p:nvPr>
        </p:nvGraphicFramePr>
        <p:xfrm>
          <a:off x="4881186" y="962898"/>
          <a:ext cx="7263485" cy="2886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65907"/>
              </p:ext>
            </p:extLst>
          </p:nvPr>
        </p:nvGraphicFramePr>
        <p:xfrm>
          <a:off x="4881186" y="3849091"/>
          <a:ext cx="7263485" cy="3008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4129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b="313"/>
          <a:stretch/>
        </p:blipFill>
        <p:spPr>
          <a:xfrm>
            <a:off x="6896" y="468184"/>
            <a:ext cx="5168348" cy="5888166"/>
          </a:xfrm>
          <a:prstGeom prst="rect">
            <a:avLst/>
          </a:prstGeom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775611"/>
              </p:ext>
            </p:extLst>
          </p:nvPr>
        </p:nvGraphicFramePr>
        <p:xfrm>
          <a:off x="5303912" y="468184"/>
          <a:ext cx="6888088" cy="5888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4390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7408" y="-387424"/>
            <a:ext cx="10515600" cy="1325563"/>
          </a:xfrm>
        </p:spPr>
        <p:txBody>
          <a:bodyPr/>
          <a:lstStyle/>
          <a:p>
            <a:pPr algn="ctr"/>
            <a:r>
              <a:rPr lang="ru-RU" sz="3600" dirty="0" smtClean="0">
                <a:latin typeface="Calibri" panose="020F0502020204030204" pitchFamily="34" charset="0"/>
              </a:rPr>
              <a:t>Профилактическая работа</a:t>
            </a:r>
            <a:endParaRPr lang="ru-RU" sz="3600" dirty="0">
              <a:latin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" y="697380"/>
            <a:ext cx="6808757" cy="38299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" r="27934" b="-3361"/>
          <a:stretch/>
        </p:blipFill>
        <p:spPr>
          <a:xfrm>
            <a:off x="7576165" y="698822"/>
            <a:ext cx="4496499" cy="39543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9" b="226"/>
          <a:stretch/>
        </p:blipFill>
        <p:spPr>
          <a:xfrm>
            <a:off x="6960097" y="722913"/>
            <a:ext cx="5184576" cy="3858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7528" y="471585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2019 год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880689" y="46739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2020 год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40578"/>
              </p:ext>
            </p:extLst>
          </p:nvPr>
        </p:nvGraphicFramePr>
        <p:xfrm>
          <a:off x="23493" y="4561378"/>
          <a:ext cx="12121180" cy="2136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5155"/>
                <a:gridCol w="2160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765308"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48094" y="457220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2021 год</a:t>
            </a:r>
            <a:endParaRPr lang="ru-RU" sz="2000" dirty="0"/>
          </a:p>
        </p:txBody>
      </p:sp>
      <p:sp>
        <p:nvSpPr>
          <p:cNvPr id="17" name="Объект 2"/>
          <p:cNvSpPr txBox="1">
            <a:spLocks/>
          </p:cNvSpPr>
          <p:nvPr/>
        </p:nvSpPr>
        <p:spPr bwMode="auto">
          <a:xfrm>
            <a:off x="2769433" y="5001031"/>
            <a:ext cx="6638935" cy="164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/>
              <a:t>Всеобщая диспансеризация – </a:t>
            </a:r>
            <a:r>
              <a:rPr lang="ru-RU" sz="1400" dirty="0" smtClean="0">
                <a:solidFill>
                  <a:srgbClr val="FF0000"/>
                </a:solidFill>
              </a:rPr>
              <a:t>12223</a:t>
            </a:r>
            <a:r>
              <a:rPr lang="ru-RU" sz="1400" dirty="0" smtClean="0"/>
              <a:t> человек </a:t>
            </a:r>
          </a:p>
          <a:p>
            <a:r>
              <a:rPr lang="ru-RU" sz="1400" dirty="0" smtClean="0"/>
              <a:t>Профилактические медицинские осмотры – </a:t>
            </a:r>
            <a:r>
              <a:rPr lang="ru-RU" sz="1400" dirty="0" smtClean="0">
                <a:solidFill>
                  <a:srgbClr val="FF0000"/>
                </a:solidFill>
              </a:rPr>
              <a:t>2405 </a:t>
            </a:r>
            <a:r>
              <a:rPr lang="ru-RU" sz="1400" dirty="0" smtClean="0"/>
              <a:t>человек</a:t>
            </a:r>
          </a:p>
          <a:p>
            <a:r>
              <a:rPr lang="ru-RU" sz="1400" dirty="0" smtClean="0"/>
              <a:t>Периодические и предварительные медицинские осмотры </a:t>
            </a:r>
            <a:r>
              <a:rPr lang="ru-RU" sz="1400" dirty="0"/>
              <a:t>– </a:t>
            </a:r>
            <a:r>
              <a:rPr lang="ru-RU" sz="1400" dirty="0" smtClean="0">
                <a:solidFill>
                  <a:srgbClr val="FF0000"/>
                </a:solidFill>
              </a:rPr>
              <a:t>4406</a:t>
            </a:r>
            <a:r>
              <a:rPr lang="ru-RU" sz="1400" dirty="0" smtClean="0"/>
              <a:t> </a:t>
            </a:r>
            <a:r>
              <a:rPr lang="ru-RU" sz="1400" dirty="0"/>
              <a:t>человек</a:t>
            </a:r>
          </a:p>
          <a:p>
            <a:r>
              <a:rPr lang="ru-RU" sz="1400" dirty="0" smtClean="0"/>
              <a:t>Центр здоровья – </a:t>
            </a:r>
            <a:r>
              <a:rPr lang="ru-RU" sz="1400" dirty="0" smtClean="0">
                <a:solidFill>
                  <a:srgbClr val="FF0000"/>
                </a:solidFill>
              </a:rPr>
              <a:t>1189 </a:t>
            </a:r>
            <a:r>
              <a:rPr lang="ru-RU" sz="1400" dirty="0" smtClean="0"/>
              <a:t>человек</a:t>
            </a:r>
          </a:p>
          <a:p>
            <a:r>
              <a:rPr lang="ru-RU" sz="1400" dirty="0" smtClean="0"/>
              <a:t>Углублённая диспансеризация – </a:t>
            </a:r>
            <a:r>
              <a:rPr lang="ru-RU" sz="1400" dirty="0" smtClean="0">
                <a:solidFill>
                  <a:srgbClr val="FF0000"/>
                </a:solidFill>
              </a:rPr>
              <a:t>4716 </a:t>
            </a:r>
            <a:r>
              <a:rPr lang="ru-RU" sz="1400" dirty="0" smtClean="0"/>
              <a:t>человек</a:t>
            </a:r>
            <a:endParaRPr lang="ru-RU" sz="1400" dirty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6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92605" y="0"/>
            <a:ext cx="68000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atin typeface="Calibri" panose="020F0502020204030204" pitchFamily="34" charset="0"/>
              </a:rPr>
              <a:t>Павильон «Здоровая Москва»</a:t>
            </a:r>
            <a:endParaRPr lang="ru-RU" sz="4000" dirty="0">
              <a:latin typeface="Calibri" panose="020F0502020204030204" pitchFamily="34" charset="0"/>
            </a:endParaRPr>
          </a:p>
        </p:txBody>
      </p:sp>
      <p:sp>
        <p:nvSpPr>
          <p:cNvPr id="5" name="AutoShape 2" descr="https://lh5.googleusercontent.com/3ELM0xIodudxgS4nmT1TTKlOlSdIWoaK7NvMddzAH6rF8KfP9EnYvV_azGNQ2yT4VKGObQYYw9Pr0-ZFJTAMhSH1_BKb-ZDjWfX_YpvMVc223JgVyjj13XgkHVyK208OIrQRaoRprFo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0" name="Picture 6" descr="https://lh5.googleusercontent.com/3ELM0xIodudxgS4nmT1TTKlOlSdIWoaK7NvMddzAH6rF8KfP9EnYvV_azGNQ2yT4VKGObQYYw9Pr0-ZFJTAMhSH1_BKb-ZDjWfX_YpvMVc223JgVyjj13XgkHVyK208OIrQRaoRpr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0" y="980728"/>
            <a:ext cx="547260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240016" y="1340768"/>
            <a:ext cx="5837259" cy="475252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Период работы: с 10.05.2021 по 01.10.2021</a:t>
            </a:r>
            <a:r>
              <a:rPr lang="en-US" sz="2400" dirty="0" smtClean="0">
                <a:solidFill>
                  <a:srgbClr val="002060"/>
                </a:solidFill>
              </a:rPr>
              <a:t> (</a:t>
            </a:r>
            <a:r>
              <a:rPr lang="ru-RU" sz="2400" dirty="0" smtClean="0">
                <a:solidFill>
                  <a:srgbClr val="002060"/>
                </a:solidFill>
              </a:rPr>
              <a:t>ежедневно</a:t>
            </a:r>
            <a:r>
              <a:rPr lang="en-US" sz="2400" dirty="0" smtClean="0">
                <a:solidFill>
                  <a:srgbClr val="002060"/>
                </a:solidFill>
              </a:rPr>
              <a:t>)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Проведено: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- 4186 осмотров чек-ап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- 38756 вакцинаций против </a:t>
            </a:r>
            <a:r>
              <a:rPr lang="en-US" sz="2400" dirty="0" smtClean="0">
                <a:solidFill>
                  <a:srgbClr val="002060"/>
                </a:solidFill>
              </a:rPr>
              <a:t>COVID-19</a:t>
            </a:r>
            <a:br>
              <a:rPr lang="en-US" sz="2400" dirty="0" smtClean="0">
                <a:solidFill>
                  <a:srgbClr val="002060"/>
                </a:solidFill>
              </a:rPr>
            </a:br>
            <a:endParaRPr lang="ru-RU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33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82635" y="0"/>
            <a:ext cx="58199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atin typeface="Calibri" panose="020F0502020204030204" pitchFamily="34" charset="0"/>
              </a:rPr>
              <a:t>Проект «Онкопомощник»</a:t>
            </a:r>
            <a:endParaRPr lang="ru-RU" sz="4000" dirty="0">
              <a:latin typeface="Calibri" panose="020F050202020403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384032" y="1340768"/>
            <a:ext cx="5693243" cy="475252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Раннее выявление онкологических заболеваний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Своевременная маршрутизация пациентов на обследования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Направление к врачам – онкологам в кратчайшие сроки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За 2021 год в онкологические учреждения направленно 304 мужчины, 450 женщин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96752"/>
            <a:ext cx="607506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7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F9DAB-A1C8-473B-9CC2-68B2595328ED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03512" y="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Calibri" panose="020F0502020204030204" pitchFamily="34" charset="0"/>
              </a:rPr>
              <a:t>В период пандемии </a:t>
            </a:r>
            <a:r>
              <a:rPr lang="en-US" sz="4000" dirty="0" smtClean="0">
                <a:latin typeface="Calibri" panose="020F0502020204030204" pitchFamily="34" charset="0"/>
              </a:rPr>
              <a:t>COVID</a:t>
            </a:r>
            <a:r>
              <a:rPr lang="ru-RU" sz="4000" dirty="0">
                <a:latin typeface="Calibri" panose="020F0502020204030204" pitchFamily="34" charset="0"/>
              </a:rPr>
              <a:t>-</a:t>
            </a:r>
            <a:r>
              <a:rPr lang="ru-RU" sz="4000" dirty="0" smtClean="0">
                <a:latin typeface="Calibri" panose="020F0502020204030204" pitchFamily="34" charset="0"/>
              </a:rPr>
              <a:t>19 </a:t>
            </a:r>
            <a:endParaRPr lang="ru-RU" sz="400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428949"/>
              </p:ext>
            </p:extLst>
          </p:nvPr>
        </p:nvGraphicFramePr>
        <p:xfrm>
          <a:off x="263352" y="980726"/>
          <a:ext cx="11809312" cy="583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4656"/>
                <a:gridCol w="5904656"/>
              </a:tblGrid>
              <a:tr h="978371"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Приостановлена деятельность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Организованы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</a:tr>
              <a:tr h="923765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Отделения медицинской профилактики, центр здоровья (с января по май 2021 года)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АКТЦ (функционировал с 20.10.2020 по 17.02.2021)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923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Дневного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стационара </a:t>
                      </a:r>
                      <a:endParaRPr lang="ru-RU" sz="2000" dirty="0" smtClean="0"/>
                    </a:p>
                    <a:p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Кампания по вакцинации против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COVID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-19 вакциной «Гам-КОВИД-Вак»</a:t>
                      </a:r>
                      <a:endParaRPr lang="ru-RU" sz="2000" dirty="0"/>
                    </a:p>
                  </a:txBody>
                  <a:tcPr/>
                </a:tc>
              </a:tr>
              <a:tr h="923765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Отделения медицинской реабилитации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Ковидные бригады для оказания помощи пациентам на дому</a:t>
                      </a:r>
                      <a:endParaRPr lang="ru-RU" sz="2000" dirty="0"/>
                    </a:p>
                  </a:txBody>
                  <a:tcPr/>
                </a:tc>
              </a:tr>
              <a:tr h="10414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Проекта «Московское долголетие» (приостановлен до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06.09.2021)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Фильтр-боксы – разобщены потоки пациентов с температурой и признаками ОРВИ и соматических</a:t>
                      </a:r>
                      <a:r>
                        <a:rPr lang="ru-RU" sz="2000" baseline="0" dirty="0" smtClean="0"/>
                        <a:t> пациентов</a:t>
                      </a:r>
                      <a:endParaRPr lang="ru-RU" sz="2000" dirty="0"/>
                    </a:p>
                  </a:txBody>
                  <a:tcPr/>
                </a:tc>
              </a:tr>
              <a:tr h="1041492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ИХА тестирование проводится в МФЦ Орехово-Борисово Южное. </a:t>
                      </a:r>
                      <a:r>
                        <a:rPr lang="ru-RU" sz="2000" baseline="0" dirty="0" smtClean="0"/>
                        <a:t> Проведено  более 3000 тестов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84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9BED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9BED8"/>
      </a:accent5>
      <a:accent6>
        <a:srgbClr val="70AD47"/>
      </a:accent6>
      <a:hlink>
        <a:srgbClr val="49BED8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14357</TotalTime>
  <Words>1356</Words>
  <Application>Microsoft Office PowerPoint</Application>
  <PresentationFormat>Широкоэкранный</PresentationFormat>
  <Paragraphs>328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Roboto</vt:lpstr>
      <vt:lpstr>Times New Roman</vt:lpstr>
      <vt:lpstr>Wingdings</vt:lpstr>
      <vt:lpstr>Тема Office</vt:lpstr>
      <vt:lpstr>Презентация PowerPoint</vt:lpstr>
      <vt:lpstr>Презентация PowerPoint</vt:lpstr>
      <vt:lpstr>Основные показатели прикрепленного населения</vt:lpstr>
      <vt:lpstr>Посещения по ОМС 2020-2021 год</vt:lpstr>
      <vt:lpstr>Презентация PowerPoint</vt:lpstr>
      <vt:lpstr>Профилактическая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АКТЦ</vt:lpstr>
      <vt:lpstr>Вакцинация от COVID-19 </vt:lpstr>
      <vt:lpstr>Вакцинация от COVID-19 </vt:lpstr>
      <vt:lpstr>Вакцинация от гриппа </vt:lpstr>
      <vt:lpstr>Презентация PowerPoint</vt:lpstr>
      <vt:lpstr>Презентация PowerPoint</vt:lpstr>
      <vt:lpstr>Презентация PowerPoint</vt:lpstr>
      <vt:lpstr>Обучение врачей</vt:lpstr>
      <vt:lpstr>Презентация PowerPoint</vt:lpstr>
      <vt:lpstr>Повышение комфорта пребывания в поликлинике</vt:lpstr>
      <vt:lpstr>Презентация PowerPoint</vt:lpstr>
      <vt:lpstr>Презентация PowerPoint</vt:lpstr>
      <vt:lpstr>Мероприятия в поликлиниках, реализованные в 2021 году</vt:lpstr>
      <vt:lpstr>Презентация PowerPoint</vt:lpstr>
      <vt:lpstr>Оборудование поликлиники</vt:lpstr>
      <vt:lpstr>Уровни оказания медицинской помощи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Тихонов Евгений Юрьевич</dc:creator>
  <cp:lastModifiedBy>User</cp:lastModifiedBy>
  <cp:revision>597</cp:revision>
  <cp:lastPrinted>2022-02-03T07:15:51Z</cp:lastPrinted>
  <dcterms:created xsi:type="dcterms:W3CDTF">2019-02-11T07:19:05Z</dcterms:created>
  <dcterms:modified xsi:type="dcterms:W3CDTF">2022-02-03T16:46:08Z</dcterms:modified>
</cp:coreProperties>
</file>